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30_65FEA900.xml" ContentType="application/vnd.ms-powerpoint.comments+xml"/>
  <Override PartName="/ppt/notesSlides/notesSlide2.xml" ContentType="application/vnd.openxmlformats-officedocument.presentationml.notesSlide+xml"/>
  <Override PartName="/ppt/comments/modernComment_12F_E5C8FDE9.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27_7EE53458.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35_89CB21F1.xml" ContentType="application/vnd.ms-powerpoint.comments+xml"/>
  <Override PartName="/ppt/notesSlides/notesSlide16.xml" ContentType="application/vnd.openxmlformats-officedocument.presentationml.notesSlide+xml"/>
  <Override PartName="/ppt/comments/modernComment_103_AA3EEBCA.xml" ContentType="application/vnd.ms-powerpoint.comments+xml"/>
  <Override PartName="/ppt/notesSlides/notesSlide17.xml" ContentType="application/vnd.openxmlformats-officedocument.presentationml.notesSlide+xml"/>
  <Override PartName="/ppt/comments/modernComment_10B_71E25F4A.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7" r:id="rId2"/>
    <p:sldId id="313" r:id="rId3"/>
    <p:sldId id="304" r:id="rId4"/>
    <p:sldId id="303" r:id="rId5"/>
    <p:sldId id="311" r:id="rId6"/>
    <p:sldId id="268" r:id="rId7"/>
    <p:sldId id="264" r:id="rId8"/>
    <p:sldId id="321" r:id="rId9"/>
    <p:sldId id="316" r:id="rId10"/>
    <p:sldId id="315" r:id="rId11"/>
    <p:sldId id="314" r:id="rId12"/>
    <p:sldId id="312" r:id="rId13"/>
    <p:sldId id="317" r:id="rId14"/>
    <p:sldId id="295" r:id="rId15"/>
    <p:sldId id="272" r:id="rId16"/>
    <p:sldId id="276" r:id="rId17"/>
    <p:sldId id="301" r:id="rId18"/>
    <p:sldId id="278" r:id="rId19"/>
    <p:sldId id="279" r:id="rId20"/>
    <p:sldId id="282" r:id="rId21"/>
    <p:sldId id="262" r:id="rId22"/>
    <p:sldId id="263" r:id="rId23"/>
    <p:sldId id="308" r:id="rId24"/>
    <p:sldId id="309" r:id="rId25"/>
    <p:sldId id="318" r:id="rId26"/>
    <p:sldId id="319" r:id="rId27"/>
    <p:sldId id="322" r:id="rId28"/>
    <p:sldId id="320" r:id="rId29"/>
    <p:sldId id="259" r:id="rId30"/>
    <p:sldId id="26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A7524DF0-3A58-1B3F-33A6-EA2B2D581722}" name="Reuven Dukas" initials="RD" userId="f1ed3a87695ec37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22" autoAdjust="0"/>
    <p:restoredTop sz="94660"/>
  </p:normalViewPr>
  <p:slideViewPr>
    <p:cSldViewPr snapToGrid="0">
      <p:cViewPr varScale="1">
        <p:scale>
          <a:sx n="111" d="100"/>
          <a:sy n="111" d="100"/>
        </p:scale>
        <p:origin x="18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omments/modernComment_103_AA3EEBCA.xml><?xml version="1.0" encoding="utf-8"?>
<p188:cmLst xmlns:a="http://schemas.openxmlformats.org/drawingml/2006/main" xmlns:r="http://schemas.openxmlformats.org/officeDocument/2006/relationships" xmlns:p188="http://schemas.microsoft.com/office/powerpoint/2018/8/main">
  <p188:cm id="{C1302651-523C-41D1-846C-4A57B658DAD2}" authorId="{A7524DF0-3A58-1B3F-33A6-EA2B2D581722}" created="2022-05-25T12:14:33.653">
    <pc:sldMkLst xmlns:pc="http://schemas.microsoft.com/office/powerpoint/2013/main/command">
      <pc:docMk/>
      <pc:sldMk cId="2856250314" sldId="259"/>
    </pc:sldMkLst>
    <p188:txBody>
      <a:bodyPr/>
      <a:lstStyle/>
      <a:p>
        <a:r>
          <a:rPr lang="en-CA"/>
          <a:t>I suggest adding here and the next slide a reference: Yan and Dukas (in prep.) to make it clear that it's unpublished data from the in press study.</a:t>
        </a:r>
      </a:p>
    </p188:txBody>
  </p188:cm>
</p188:cmLst>
</file>

<file path=ppt/comments/modernComment_10B_71E25F4A.xml><?xml version="1.0" encoding="utf-8"?>
<p188:cmLst xmlns:a="http://schemas.openxmlformats.org/drawingml/2006/main" xmlns:r="http://schemas.openxmlformats.org/officeDocument/2006/relationships" xmlns:p188="http://schemas.microsoft.com/office/powerpoint/2018/8/main">
  <p188:cm id="{4AF4DFAF-1A8E-438A-8580-7C8CFCCD0753}" authorId="{A7524DF0-3A58-1B3F-33A6-EA2B2D581722}" created="2022-05-25T12:29:16.430">
    <pc:sldMkLst xmlns:pc="http://schemas.microsoft.com/office/powerpoint/2013/main/command">
      <pc:docMk/>
      <pc:sldMk cId="1910660938" sldId="267"/>
    </pc:sldMkLst>
    <p188:txBody>
      <a:bodyPr/>
      <a:lstStyle/>
      <a:p>
        <a:r>
          <a:rPr lang="en-CA"/>
          <a:t>See hires pic to replace the blurry one...</a:t>
        </a:r>
      </a:p>
    </p188:txBody>
  </p188:cm>
</p188:cmLst>
</file>

<file path=ppt/comments/modernComment_127_7EE53458.xml><?xml version="1.0" encoding="utf-8"?>
<p188:cmLst xmlns:a="http://schemas.openxmlformats.org/drawingml/2006/main" xmlns:r="http://schemas.openxmlformats.org/officeDocument/2006/relationships" xmlns:p188="http://schemas.microsoft.com/office/powerpoint/2018/8/main">
  <p188:cm id="{BA80F502-E4A0-4EAA-9C4B-D313B397AECD}" authorId="{A7524DF0-3A58-1B3F-33A6-EA2B2D581722}" created="2022-05-25T12:10:52.464">
    <ac:txMkLst xmlns:ac="http://schemas.microsoft.com/office/drawing/2013/main/command">
      <pc:docMk xmlns:pc="http://schemas.microsoft.com/office/powerpoint/2013/main/command"/>
      <pc:sldMk xmlns:pc="http://schemas.microsoft.com/office/powerpoint/2013/main/command" cId="2128950360" sldId="295"/>
      <ac:spMk id="5" creationId="{B90C1A57-0931-A0FD-1A66-1E70850A5AAF}"/>
      <ac:txMk cp="0" len="24">
        <ac:context len="25" hash="3223049973"/>
      </ac:txMk>
    </ac:txMkLst>
    <p188:pos x="3026256" y="154695"/>
    <p188:txBody>
      <a:bodyPr/>
      <a:lstStyle/>
      <a:p>
        <a:r>
          <a:rPr lang="en-CA"/>
          <a:t>I would switch to "Is the high mount to insemination ratio driven by female avoidance or male rejection?</a:t>
        </a:r>
      </a:p>
    </p188:txBody>
  </p188:cm>
</p188:cmLst>
</file>

<file path=ppt/comments/modernComment_12F_E5C8FDE9.xml><?xml version="1.0" encoding="utf-8"?>
<p188:cmLst xmlns:a="http://schemas.openxmlformats.org/drawingml/2006/main" xmlns:r="http://schemas.openxmlformats.org/officeDocument/2006/relationships" xmlns:p188="http://schemas.microsoft.com/office/powerpoint/2018/8/main">
  <p188:cm id="{C622399D-951A-46F1-80C4-7A12ADB1AAA0}" authorId="{A7524DF0-3A58-1B3F-33A6-EA2B2D581722}" created="2022-05-25T12:06:30.580">
    <pc:sldMkLst xmlns:pc="http://schemas.microsoft.com/office/powerpoint/2013/main/command">
      <pc:docMk/>
      <pc:sldMk cId="3855154665" sldId="303"/>
    </pc:sldMkLst>
    <p188:txBody>
      <a:bodyPr/>
      <a:lstStyle/>
      <a:p>
        <a:r>
          <a:rPr lang="en-CA"/>
          <a:t>A single picture on the left that you well explain would be better than 6.
Can you split the left pics and introduce the top then later the bottom?</a:t>
        </a:r>
      </a:p>
    </p188:txBody>
  </p188:cm>
</p188:cmLst>
</file>

<file path=ppt/comments/modernComment_130_65FEA900.xml><?xml version="1.0" encoding="utf-8"?>
<p188:cmLst xmlns:a="http://schemas.openxmlformats.org/drawingml/2006/main" xmlns:r="http://schemas.openxmlformats.org/officeDocument/2006/relationships" xmlns:p188="http://schemas.microsoft.com/office/powerpoint/2018/8/main">
  <p188:cm id="{93EF6747-5B3D-4A90-828D-E08D2B2EC163}" authorId="{A7524DF0-3A58-1B3F-33A6-EA2B2D581722}" created="2022-05-25T12:05:15.839">
    <pc:sldMkLst xmlns:pc="http://schemas.microsoft.com/office/powerpoint/2013/main/command">
      <pc:docMk/>
      <pc:sldMk cId="1711188224" sldId="304"/>
    </pc:sldMkLst>
    <p188:txBody>
      <a:bodyPr/>
      <a:lstStyle/>
      <a:p>
        <a:r>
          <a:rPr lang="en-CA"/>
          <a:t>Janice, it looks great! I strongly suggest that you add an overview slide before this slide  as this will help focus people's attention on what to anticipate.</a:t>
        </a:r>
      </a:p>
    </p188:txBody>
  </p188:cm>
</p188:cmLst>
</file>

<file path=ppt/comments/modernComment_135_89CB21F1.xml><?xml version="1.0" encoding="utf-8"?>
<p188:cmLst xmlns:a="http://schemas.openxmlformats.org/drawingml/2006/main" xmlns:r="http://schemas.openxmlformats.org/officeDocument/2006/relationships" xmlns:p188="http://schemas.microsoft.com/office/powerpoint/2018/8/main">
  <p188:cm id="{2C9BD606-7113-40CE-8704-91118E43FF75}" authorId="{A7524DF0-3A58-1B3F-33A6-EA2B2D581722}" created="2022-05-25T12:27:31.590">
    <pc:sldMkLst xmlns:pc="http://schemas.microsoft.com/office/powerpoint/2013/main/command">
      <pc:docMk/>
      <pc:sldMk cId="2311791089" sldId="309"/>
    </pc:sldMkLst>
    <p188:txBody>
      <a:bodyPr/>
      <a:lstStyle/>
      <a:p>
        <a:r>
          <a:rPr lang="en-CA"/>
          <a:t>I suggest revising to "Low, sufficient insemination rate" to emphasize what you'll say about the fact that weekly insemination is plenty.</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B9A390-D0E0-499D-AF74-B916E429F1D9}" type="datetimeFigureOut">
              <a:rPr lang="en-CA" smtClean="0"/>
              <a:t>2022-07-06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185510-9BC8-4D2A-964D-F16AD354C104}" type="slidenum">
              <a:rPr lang="en-CA" smtClean="0"/>
              <a:t>‹#›</a:t>
            </a:fld>
            <a:endParaRPr lang="en-CA"/>
          </a:p>
        </p:txBody>
      </p:sp>
    </p:spTree>
    <p:extLst>
      <p:ext uri="{BB962C8B-B14F-4D97-AF65-F5344CB8AC3E}">
        <p14:creationId xmlns:p14="http://schemas.microsoft.com/office/powerpoint/2010/main" val="416142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 everyone, I’m Janice and thanks for joining me today for my talk on sexual conflict and sexual networks in bedbugs. </a:t>
            </a:r>
          </a:p>
        </p:txBody>
      </p:sp>
      <p:sp>
        <p:nvSpPr>
          <p:cNvPr id="4" name="Slide Number Placeholder 3"/>
          <p:cNvSpPr>
            <a:spLocks noGrp="1"/>
          </p:cNvSpPr>
          <p:nvPr>
            <p:ph type="sldNum" sz="quarter" idx="5"/>
          </p:nvPr>
        </p:nvSpPr>
        <p:spPr/>
        <p:txBody>
          <a:bodyPr/>
          <a:lstStyle/>
          <a:p>
            <a:fld id="{60A20BEA-B275-4A2B-8064-3418A2384C7E}" type="slidenum">
              <a:rPr lang="en-CA" smtClean="0"/>
              <a:t>1</a:t>
            </a:fld>
            <a:endParaRPr lang="en-CA"/>
          </a:p>
        </p:txBody>
      </p:sp>
    </p:spTree>
    <p:extLst>
      <p:ext uri="{BB962C8B-B14F-4D97-AF65-F5344CB8AC3E}">
        <p14:creationId xmlns:p14="http://schemas.microsoft.com/office/powerpoint/2010/main" val="236946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Interestingly, when you look at the insemination networks where the edges or arrows now represent inseminations, we now see the opposite trend of the orange circles seem larger showing that distantly inseminated females appear to get inseminated more. Though this is not statistically significant, here we’re looking at absolute number of insemination. However, if you take into account number of inseminations relative to mounts received…</a:t>
            </a:r>
          </a:p>
        </p:txBody>
      </p:sp>
      <p:sp>
        <p:nvSpPr>
          <p:cNvPr id="4" name="Slide Number Placeholder 3"/>
          <p:cNvSpPr>
            <a:spLocks noGrp="1"/>
          </p:cNvSpPr>
          <p:nvPr>
            <p:ph type="sldNum" sz="quarter" idx="5"/>
          </p:nvPr>
        </p:nvSpPr>
        <p:spPr/>
        <p:txBody>
          <a:bodyPr/>
          <a:lstStyle/>
          <a:p>
            <a:fld id="{60A20BEA-B275-4A2B-8064-3418A2384C7E}" type="slidenum">
              <a:rPr lang="en-CA" smtClean="0"/>
              <a:t>19</a:t>
            </a:fld>
            <a:endParaRPr lang="en-CA"/>
          </a:p>
        </p:txBody>
      </p:sp>
    </p:spTree>
    <p:extLst>
      <p:ext uri="{BB962C8B-B14F-4D97-AF65-F5344CB8AC3E}">
        <p14:creationId xmlns:p14="http://schemas.microsoft.com/office/powerpoint/2010/main" val="1538355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do see that a higher proportion of mounts directed at distantly inseminated females lead to insemination compared to the mounts directed at the recently inseminated females. So this is looking at insemination rate rather than just total number of inseminations… </a:t>
            </a:r>
            <a:br>
              <a:rPr lang="en-CA" dirty="0"/>
            </a:br>
            <a:br>
              <a:rPr lang="en-CA" dirty="0"/>
            </a:br>
            <a:r>
              <a:rPr lang="en-CA" dirty="0"/>
              <a:t>As for whether it’s female avoidance or male rejection driving this pattern…</a:t>
            </a:r>
            <a:br>
              <a:rPr lang="en-CA" dirty="0"/>
            </a:br>
            <a:br>
              <a:rPr lang="en-CA" dirty="0"/>
            </a:br>
            <a:br>
              <a:rPr lang="en-CA" dirty="0"/>
            </a:br>
            <a:endParaRPr lang="en-CA" dirty="0"/>
          </a:p>
        </p:txBody>
      </p:sp>
      <p:sp>
        <p:nvSpPr>
          <p:cNvPr id="4" name="Slide Number Placeholder 3"/>
          <p:cNvSpPr>
            <a:spLocks noGrp="1"/>
          </p:cNvSpPr>
          <p:nvPr>
            <p:ph type="sldNum" sz="quarter" idx="5"/>
          </p:nvPr>
        </p:nvSpPr>
        <p:spPr/>
        <p:txBody>
          <a:bodyPr/>
          <a:lstStyle/>
          <a:p>
            <a:fld id="{60A20BEA-B275-4A2B-8064-3418A2384C7E}" type="slidenum">
              <a:rPr lang="en-CA" smtClean="0"/>
              <a:t>20</a:t>
            </a:fld>
            <a:endParaRPr lang="en-CA"/>
          </a:p>
        </p:txBody>
      </p:sp>
    </p:spTree>
    <p:extLst>
      <p:ext uri="{BB962C8B-B14F-4D97-AF65-F5344CB8AC3E}">
        <p14:creationId xmlns:p14="http://schemas.microsoft.com/office/powerpoint/2010/main" val="1418064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first found that, surprisingly… recently and distantly inseminated females attempted to evade mounts at equal rates. </a:t>
            </a:r>
          </a:p>
        </p:txBody>
      </p:sp>
      <p:sp>
        <p:nvSpPr>
          <p:cNvPr id="4" name="Slide Number Placeholder 3"/>
          <p:cNvSpPr>
            <a:spLocks noGrp="1"/>
          </p:cNvSpPr>
          <p:nvPr>
            <p:ph type="sldNum" sz="quarter" idx="5"/>
          </p:nvPr>
        </p:nvSpPr>
        <p:spPr/>
        <p:txBody>
          <a:bodyPr/>
          <a:lstStyle/>
          <a:p>
            <a:fld id="{60A20BEA-B275-4A2B-8064-3418A2384C7E}" type="slidenum">
              <a:rPr lang="en-CA" smtClean="0"/>
              <a:t>21</a:t>
            </a:fld>
            <a:endParaRPr lang="en-CA"/>
          </a:p>
        </p:txBody>
      </p:sp>
    </p:spTree>
    <p:extLst>
      <p:ext uri="{BB962C8B-B14F-4D97-AF65-F5344CB8AC3E}">
        <p14:creationId xmlns:p14="http://schemas.microsoft.com/office/powerpoint/2010/main" val="752082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However, when it came to male abort rates, we do see that males are rejecting recently inseminated females at much higher rates. </a:t>
            </a:r>
          </a:p>
        </p:txBody>
      </p:sp>
      <p:sp>
        <p:nvSpPr>
          <p:cNvPr id="4" name="Slide Number Placeholder 3"/>
          <p:cNvSpPr>
            <a:spLocks noGrp="1"/>
          </p:cNvSpPr>
          <p:nvPr>
            <p:ph type="sldNum" sz="quarter" idx="5"/>
          </p:nvPr>
        </p:nvSpPr>
        <p:spPr/>
        <p:txBody>
          <a:bodyPr/>
          <a:lstStyle/>
          <a:p>
            <a:fld id="{540F9651-FA74-4AC5-832B-0B53ABC94C9F}" type="slidenum">
              <a:rPr lang="en-CA" smtClean="0"/>
              <a:t>22</a:t>
            </a:fld>
            <a:endParaRPr lang="en-CA"/>
          </a:p>
        </p:txBody>
      </p:sp>
    </p:spTree>
    <p:extLst>
      <p:ext uri="{BB962C8B-B14F-4D97-AF65-F5344CB8AC3E}">
        <p14:creationId xmlns:p14="http://schemas.microsoft.com/office/powerpoint/2010/main" val="4209786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0A20BEA-B275-4A2B-8064-3418A2384C7E}" type="slidenum">
              <a:rPr lang="en-CA" smtClean="0"/>
              <a:t>23</a:t>
            </a:fld>
            <a:endParaRPr lang="en-CA"/>
          </a:p>
        </p:txBody>
      </p:sp>
    </p:spTree>
    <p:extLst>
      <p:ext uri="{BB962C8B-B14F-4D97-AF65-F5344CB8AC3E}">
        <p14:creationId xmlns:p14="http://schemas.microsoft.com/office/powerpoint/2010/main" val="1046748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then obviously an open-ended question is why we still aren’t seeing predictable patterns of female avoidance?? </a:t>
            </a:r>
            <a:br>
              <a:rPr lang="en-CA" dirty="0"/>
            </a:br>
            <a:br>
              <a:rPr lang="en-CA" dirty="0"/>
            </a:br>
            <a:r>
              <a:rPr lang="en-CA" dirty="0"/>
              <a:t>And so what we want to do is first quantify the costs of a low vs. natural insemination rates to see if daily insemination really leads to reduced lifetime reproductive output in females because existing data on the costs associated with traumatic insemination are still inconclusive. </a:t>
            </a:r>
            <a:br>
              <a:rPr lang="en-CA" dirty="0"/>
            </a:br>
            <a:br>
              <a:rPr lang="en-CA" dirty="0"/>
            </a:br>
            <a:r>
              <a:rPr lang="en-CA" dirty="0"/>
              <a:t>And hopefully with the data we gather from these experiments, we’ll start getting a more complete picture of what’s going on in this super fascinating but complex mating system and further our understanding of the ways sexual conflict can shape reproductive strategies and behaviours. </a:t>
            </a:r>
          </a:p>
        </p:txBody>
      </p:sp>
      <p:sp>
        <p:nvSpPr>
          <p:cNvPr id="4" name="Slide Number Placeholder 3"/>
          <p:cNvSpPr>
            <a:spLocks noGrp="1"/>
          </p:cNvSpPr>
          <p:nvPr>
            <p:ph type="sldNum" sz="quarter" idx="5"/>
          </p:nvPr>
        </p:nvSpPr>
        <p:spPr/>
        <p:txBody>
          <a:bodyPr/>
          <a:lstStyle/>
          <a:p>
            <a:fld id="{60A20BEA-B275-4A2B-8064-3418A2384C7E}" type="slidenum">
              <a:rPr lang="en-CA" smtClean="0"/>
              <a:t>24</a:t>
            </a:fld>
            <a:endParaRPr lang="en-CA"/>
          </a:p>
        </p:txBody>
      </p:sp>
    </p:spTree>
    <p:extLst>
      <p:ext uri="{BB962C8B-B14F-4D97-AF65-F5344CB8AC3E}">
        <p14:creationId xmlns:p14="http://schemas.microsoft.com/office/powerpoint/2010/main" val="3988254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Next, by mapping out their sexual networks, we found that bedbugs form these incredibly interconnected and complex insemination networks. </a:t>
            </a:r>
            <a:br>
              <a:rPr lang="en-CA" dirty="0"/>
            </a:br>
            <a:r>
              <a:rPr lang="en-CA" dirty="0"/>
              <a:t>So these six networks show six populations of bed bugs with the females in orange on the top row and all the males on the bottom row in blue.</a:t>
            </a:r>
            <a:br>
              <a:rPr lang="en-CA" dirty="0"/>
            </a:br>
            <a:r>
              <a:rPr lang="en-CA" dirty="0"/>
              <a:t>Each grey line represents inseminations where thicker lines, correspond to a higher number of inseminations as do wider male and female boxes. </a:t>
            </a:r>
            <a:br>
              <a:rPr lang="en-CA" dirty="0"/>
            </a:br>
            <a:br>
              <a:rPr lang="en-CA" dirty="0"/>
            </a:br>
            <a:r>
              <a:rPr lang="en-CA" dirty="0"/>
              <a:t>And the main takeaway here is that there is a lot of remating going on in this system. </a:t>
            </a:r>
          </a:p>
        </p:txBody>
      </p:sp>
      <p:sp>
        <p:nvSpPr>
          <p:cNvPr id="4" name="Slide Number Placeholder 3"/>
          <p:cNvSpPr>
            <a:spLocks noGrp="1"/>
          </p:cNvSpPr>
          <p:nvPr>
            <p:ph type="sldNum" sz="quarter" idx="5"/>
          </p:nvPr>
        </p:nvSpPr>
        <p:spPr/>
        <p:txBody>
          <a:bodyPr/>
          <a:lstStyle/>
          <a:p>
            <a:fld id="{60A20BEA-B275-4A2B-8064-3418A2384C7E}" type="slidenum">
              <a:rPr lang="en-CA" smtClean="0"/>
              <a:t>29</a:t>
            </a:fld>
            <a:endParaRPr lang="en-CA"/>
          </a:p>
        </p:txBody>
      </p:sp>
    </p:spTree>
    <p:extLst>
      <p:ext uri="{BB962C8B-B14F-4D97-AF65-F5344CB8AC3E}">
        <p14:creationId xmlns:p14="http://schemas.microsoft.com/office/powerpoint/2010/main" val="580613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With that, I just want to thank all of these incredible people for making this project possible and thank everyone here for tuning into my talk and I’ll be happy to take questions. </a:t>
            </a:r>
          </a:p>
        </p:txBody>
      </p:sp>
      <p:sp>
        <p:nvSpPr>
          <p:cNvPr id="4" name="Slide Number Placeholder 3"/>
          <p:cNvSpPr>
            <a:spLocks noGrp="1"/>
          </p:cNvSpPr>
          <p:nvPr>
            <p:ph type="sldNum" sz="quarter" idx="5"/>
          </p:nvPr>
        </p:nvSpPr>
        <p:spPr/>
        <p:txBody>
          <a:bodyPr/>
          <a:lstStyle/>
          <a:p>
            <a:fld id="{1A0E0917-6904-4C57-9784-6AA503D76A43}" type="slidenum">
              <a:rPr lang="en-CA" smtClean="0"/>
              <a:t>30</a:t>
            </a:fld>
            <a:endParaRPr lang="en-CA"/>
          </a:p>
        </p:txBody>
      </p:sp>
    </p:spTree>
    <p:extLst>
      <p:ext uri="{BB962C8B-B14F-4D97-AF65-F5344CB8AC3E}">
        <p14:creationId xmlns:p14="http://schemas.microsoft.com/office/powerpoint/2010/main" val="2511474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000" dirty="0"/>
              <a:t>Sexual conflict is widely prevalent in the animal kingdom leading to the evolution of extreme morphological traits like spiky genitalia or extreme behaviours like sexual cannibalism and infanticide. </a:t>
            </a: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4</a:t>
            </a:fld>
            <a:endParaRPr lang="en-CA"/>
          </a:p>
        </p:txBody>
      </p:sp>
    </p:spTree>
    <p:extLst>
      <p:ext uri="{BB962C8B-B14F-4D97-AF65-F5344CB8AC3E}">
        <p14:creationId xmlns:p14="http://schemas.microsoft.com/office/powerpoint/2010/main" val="1483133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so given the prevalence of sexual conflict across many animal systems and its clear impact on evolution.. the overarching goal of my research is to</a:t>
            </a:r>
            <a:r>
              <a:rPr lang="en-CA" sz="1200" dirty="0">
                <a:latin typeface="Helvetica" panose="020B0604020202020204" pitchFamily="34" charset="0"/>
                <a:cs typeface="Helvetica" panose="020B0604020202020204" pitchFamily="34" charset="0"/>
              </a:rPr>
              <a:t> study the sexual dynamics and behaviours of a model system with extreme sexual conflict.</a:t>
            </a:r>
            <a:br>
              <a:rPr lang="en-CA" dirty="0"/>
            </a:br>
            <a:br>
              <a:rPr lang="en-CA" dirty="0"/>
            </a:br>
            <a:r>
              <a:rPr lang="en-CA" dirty="0"/>
              <a:t>Which is why we turn to bedbugs as they’re famous for having intense sexual conflict since they always reproduce through traumatic insemination. </a:t>
            </a:r>
            <a:br>
              <a:rPr lang="en-CA" dirty="0"/>
            </a:br>
            <a:br>
              <a:rPr lang="en-CA" dirty="0"/>
            </a:br>
            <a:r>
              <a:rPr lang="en-CA" dirty="0"/>
              <a:t>Traumatic insemination is when the male bypasses the female’s reproductive tract, pierces her abdomen and deposits sperm straight into her body cavity and there’s data suggesting that repeat inseminations are highly costly to females. </a:t>
            </a:r>
            <a:br>
              <a:rPr lang="en-CA" dirty="0"/>
            </a:br>
            <a:endParaRPr lang="en-CA" dirty="0"/>
          </a:p>
        </p:txBody>
      </p:sp>
      <p:sp>
        <p:nvSpPr>
          <p:cNvPr id="4" name="Slide Number Placeholder 3"/>
          <p:cNvSpPr>
            <a:spLocks noGrp="1"/>
          </p:cNvSpPr>
          <p:nvPr>
            <p:ph type="sldNum" sz="quarter" idx="5"/>
          </p:nvPr>
        </p:nvSpPr>
        <p:spPr/>
        <p:txBody>
          <a:bodyPr/>
          <a:lstStyle/>
          <a:p>
            <a:fld id="{1A0E0917-6904-4C57-9784-6AA503D76A43}" type="slidenum">
              <a:rPr lang="en-CA" smtClean="0"/>
              <a:t>6</a:t>
            </a:fld>
            <a:endParaRPr lang="en-CA"/>
          </a:p>
        </p:txBody>
      </p:sp>
    </p:spTree>
    <p:extLst>
      <p:ext uri="{BB962C8B-B14F-4D97-AF65-F5344CB8AC3E}">
        <p14:creationId xmlns:p14="http://schemas.microsoft.com/office/powerpoint/2010/main" val="1545748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 first thing we did to study their sexual dynamics, we developed a naturalistic arena to observe individually marked bed bugs as shown here</a:t>
            </a:r>
            <a:br>
              <a:rPr lang="en-CA" dirty="0"/>
            </a:br>
            <a:r>
              <a:rPr lang="en-CA" dirty="0"/>
              <a:t> </a:t>
            </a:r>
            <a:br>
              <a:rPr lang="en-CA" dirty="0"/>
            </a:br>
            <a:r>
              <a:rPr lang="en-CA" dirty="0"/>
              <a:t>In this arena, the bed bugs are allowed to freely roam between several high-quality shelters and also feed from our “artificial host”</a:t>
            </a:r>
            <a:br>
              <a:rPr lang="en-CA" dirty="0"/>
            </a:br>
            <a:br>
              <a:rPr lang="en-CA" dirty="0"/>
            </a:br>
            <a:r>
              <a:rPr lang="en-CA" dirty="0"/>
              <a:t>By observing the groups of bed bugs continuously for six days and recording </a:t>
            </a:r>
            <a:r>
              <a:rPr lang="en-CA" b="1" dirty="0"/>
              <a:t>all </a:t>
            </a:r>
            <a:r>
              <a:rPr lang="en-CA" b="0" dirty="0"/>
              <a:t>sexual interactions, we were able to gain some </a:t>
            </a:r>
            <a:r>
              <a:rPr lang="en-CA" dirty="0"/>
              <a:t>compelling insights that then inspired further experiments…</a:t>
            </a:r>
          </a:p>
        </p:txBody>
      </p:sp>
      <p:sp>
        <p:nvSpPr>
          <p:cNvPr id="4" name="Slide Number Placeholder 3"/>
          <p:cNvSpPr>
            <a:spLocks noGrp="1"/>
          </p:cNvSpPr>
          <p:nvPr>
            <p:ph type="sldNum" sz="quarter" idx="5"/>
          </p:nvPr>
        </p:nvSpPr>
        <p:spPr/>
        <p:txBody>
          <a:bodyPr/>
          <a:lstStyle/>
          <a:p>
            <a:fld id="{0C279682-3122-4788-9D93-BB32A9AE4F0C}" type="slidenum">
              <a:rPr lang="en-CA" smtClean="0"/>
              <a:t>7</a:t>
            </a:fld>
            <a:endParaRPr lang="en-CA"/>
          </a:p>
        </p:txBody>
      </p:sp>
    </p:spTree>
    <p:extLst>
      <p:ext uri="{BB962C8B-B14F-4D97-AF65-F5344CB8AC3E}">
        <p14:creationId xmlns:p14="http://schemas.microsoft.com/office/powerpoint/2010/main" val="1907928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First, we found that not all insemination attempts, or mounts, led to insemination.. so while females were getting mounted roughly 4-5 times a day, they only got insemination around once a day.</a:t>
            </a:r>
            <a:br>
              <a:rPr lang="en-CA" dirty="0"/>
            </a:br>
            <a:br>
              <a:rPr lang="en-CA" dirty="0"/>
            </a:br>
            <a:r>
              <a:rPr lang="en-CA" dirty="0"/>
              <a:t>So obviously we questioned why this is the case and specifically, whether this pattern is driven by male choice or female avoidance… </a:t>
            </a:r>
          </a:p>
        </p:txBody>
      </p:sp>
      <p:sp>
        <p:nvSpPr>
          <p:cNvPr id="4" name="Slide Number Placeholder 3"/>
          <p:cNvSpPr>
            <a:spLocks noGrp="1"/>
          </p:cNvSpPr>
          <p:nvPr>
            <p:ph type="sldNum" sz="quarter" idx="5"/>
          </p:nvPr>
        </p:nvSpPr>
        <p:spPr/>
        <p:txBody>
          <a:bodyPr/>
          <a:lstStyle/>
          <a:p>
            <a:fld id="{60A20BEA-B275-4A2B-8064-3418A2384C7E}" type="slidenum">
              <a:rPr lang="en-CA" smtClean="0"/>
              <a:t>14</a:t>
            </a:fld>
            <a:endParaRPr lang="en-CA"/>
          </a:p>
        </p:txBody>
      </p:sp>
    </p:spTree>
    <p:extLst>
      <p:ext uri="{BB962C8B-B14F-4D97-AF65-F5344CB8AC3E}">
        <p14:creationId xmlns:p14="http://schemas.microsoft.com/office/powerpoint/2010/main" val="2233269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dirty="0"/>
              <a:t>And so in other words we hypothesized that female mating status would affect both female avoidance and male rejection behaviour and decided to critically test this by experimentally manipulating female insemination status. </a:t>
            </a:r>
            <a:br>
              <a:rPr lang="en-CA" sz="1600" dirty="0"/>
            </a:br>
            <a:br>
              <a:rPr lang="en-CA" sz="1600" dirty="0"/>
            </a:br>
            <a:r>
              <a:rPr lang="en-CA" sz="1600" dirty="0"/>
              <a:t>To do this, we once again observed groups of 24 mixed sex adult bedbugs except this time, 6 of the females were experimentally manipulated to be recently inseminated while 6 were left as distantly inseminated. </a:t>
            </a:r>
            <a:br>
              <a:rPr lang="en-CA" dirty="0"/>
            </a:br>
            <a:br>
              <a:rPr lang="en-CA" dirty="0"/>
            </a:br>
            <a:r>
              <a:rPr lang="en-CA" dirty="0"/>
              <a:t>How we did this was mate the recently inseminated females two days prior and immediately before the observation period while distantly inseminated females were only mated two days prior. </a:t>
            </a:r>
            <a:br>
              <a:rPr lang="en-CA" dirty="0"/>
            </a:br>
            <a:br>
              <a:rPr lang="en-CA" dirty="0"/>
            </a:br>
            <a:r>
              <a:rPr lang="en-CA" dirty="0"/>
              <a:t>And in total we ran 5 replicates resulting in 30 females per treatment. </a:t>
            </a:r>
          </a:p>
        </p:txBody>
      </p:sp>
      <p:sp>
        <p:nvSpPr>
          <p:cNvPr id="4" name="Slide Number Placeholder 3"/>
          <p:cNvSpPr>
            <a:spLocks noGrp="1"/>
          </p:cNvSpPr>
          <p:nvPr>
            <p:ph type="sldNum" sz="quarter" idx="5"/>
          </p:nvPr>
        </p:nvSpPr>
        <p:spPr/>
        <p:txBody>
          <a:bodyPr/>
          <a:lstStyle/>
          <a:p>
            <a:fld id="{60A20BEA-B275-4A2B-8064-3418A2384C7E}" type="slidenum">
              <a:rPr lang="en-CA" smtClean="0"/>
              <a:t>15</a:t>
            </a:fld>
            <a:endParaRPr lang="en-CA"/>
          </a:p>
        </p:txBody>
      </p:sp>
    </p:spTree>
    <p:extLst>
      <p:ext uri="{BB962C8B-B14F-4D97-AF65-F5344CB8AC3E}">
        <p14:creationId xmlns:p14="http://schemas.microsoft.com/office/powerpoint/2010/main" val="608666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then we live observed all sexual interactions for one hour, under red light because bedbugs are nocturnal, and made sure observers were always blind to female treatment. </a:t>
            </a:r>
            <a:br>
              <a:rPr lang="en-CA" dirty="0"/>
            </a:br>
            <a:endParaRPr lang="en-CA" dirty="0"/>
          </a:p>
        </p:txBody>
      </p:sp>
      <p:sp>
        <p:nvSpPr>
          <p:cNvPr id="4" name="Slide Number Placeholder 3"/>
          <p:cNvSpPr>
            <a:spLocks noGrp="1"/>
          </p:cNvSpPr>
          <p:nvPr>
            <p:ph type="sldNum" sz="quarter" idx="5"/>
          </p:nvPr>
        </p:nvSpPr>
        <p:spPr/>
        <p:txBody>
          <a:bodyPr/>
          <a:lstStyle/>
          <a:p>
            <a:fld id="{60A20BEA-B275-4A2B-8064-3418A2384C7E}" type="slidenum">
              <a:rPr lang="en-CA" smtClean="0"/>
              <a:t>16</a:t>
            </a:fld>
            <a:endParaRPr lang="en-CA"/>
          </a:p>
        </p:txBody>
      </p:sp>
    </p:spTree>
    <p:extLst>
      <p:ext uri="{BB962C8B-B14F-4D97-AF65-F5344CB8AC3E}">
        <p14:creationId xmlns:p14="http://schemas.microsoft.com/office/powerpoint/2010/main" val="3849050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so to walk you guys through how we observe sexual interactions.. Every time we saw a mount, we noted whether the female tried to avoid or whether she stayed still. </a:t>
            </a:r>
            <a:br>
              <a:rPr lang="en-CA" dirty="0"/>
            </a:br>
            <a:br>
              <a:rPr lang="en-CA" dirty="0"/>
            </a:br>
            <a:r>
              <a:rPr lang="en-CA" dirty="0"/>
              <a:t>In cases where the female tries to avoid, she can either succeed or fail. If she succeeds, then naturally insemination does not happen. However, if she fails, we treat it as if she stays and then of all the females who stay, we then note whether the male aborts the mount or if he follows through with insemination. </a:t>
            </a:r>
          </a:p>
        </p:txBody>
      </p:sp>
      <p:sp>
        <p:nvSpPr>
          <p:cNvPr id="4" name="Slide Number Placeholder 3"/>
          <p:cNvSpPr>
            <a:spLocks noGrp="1"/>
          </p:cNvSpPr>
          <p:nvPr>
            <p:ph type="sldNum" sz="quarter" idx="5"/>
          </p:nvPr>
        </p:nvSpPr>
        <p:spPr/>
        <p:txBody>
          <a:bodyPr/>
          <a:lstStyle/>
          <a:p>
            <a:fld id="{60A20BEA-B275-4A2B-8064-3418A2384C7E}" type="slidenum">
              <a:rPr lang="en-CA" smtClean="0"/>
              <a:t>17</a:t>
            </a:fld>
            <a:endParaRPr lang="en-CA"/>
          </a:p>
        </p:txBody>
      </p:sp>
    </p:spTree>
    <p:extLst>
      <p:ext uri="{BB962C8B-B14F-4D97-AF65-F5344CB8AC3E}">
        <p14:creationId xmlns:p14="http://schemas.microsoft.com/office/powerpoint/2010/main" val="1796430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Okay so for results, I’ll start with showing some mounting networks. </a:t>
            </a:r>
            <a:br>
              <a:rPr lang="en-CA" dirty="0"/>
            </a:br>
            <a:br>
              <a:rPr lang="en-CA" dirty="0"/>
            </a:br>
            <a:r>
              <a:rPr lang="en-CA" dirty="0"/>
              <a:t>So in these networks, blue represent males while red circles are recently inseminated females and orange circles are distantly inseminated females.</a:t>
            </a:r>
            <a:br>
              <a:rPr lang="en-CA" dirty="0"/>
            </a:br>
            <a:br>
              <a:rPr lang="en-CA" dirty="0"/>
            </a:br>
            <a:r>
              <a:rPr lang="en-CA" dirty="0"/>
              <a:t>In this case, because we have mount networks, every edge/arrow represents mounts where thicker arrows correspond to more mounts and larger nodes also correspond to individuals either receiving more or in the case of males, performing more mounts. Unconnected circles show individuals who either were not mounted or males that did not perform mounts. </a:t>
            </a:r>
            <a:br>
              <a:rPr lang="en-CA" dirty="0"/>
            </a:br>
            <a:br>
              <a:rPr lang="en-CA" dirty="0"/>
            </a:br>
            <a:r>
              <a:rPr lang="en-CA" dirty="0"/>
              <a:t>And we’re always going to be paying attention to is the size of the red vs. orange as those are the two female treatments. And here, they’re roughly the same size meaning males were pursuing both types of females at relatively equal rates</a:t>
            </a:r>
          </a:p>
        </p:txBody>
      </p:sp>
      <p:sp>
        <p:nvSpPr>
          <p:cNvPr id="4" name="Slide Number Placeholder 3"/>
          <p:cNvSpPr>
            <a:spLocks noGrp="1"/>
          </p:cNvSpPr>
          <p:nvPr>
            <p:ph type="sldNum" sz="quarter" idx="5"/>
          </p:nvPr>
        </p:nvSpPr>
        <p:spPr/>
        <p:txBody>
          <a:bodyPr/>
          <a:lstStyle/>
          <a:p>
            <a:fld id="{60A20BEA-B275-4A2B-8064-3418A2384C7E}" type="slidenum">
              <a:rPr lang="en-CA" smtClean="0"/>
              <a:t>18</a:t>
            </a:fld>
            <a:endParaRPr lang="en-CA"/>
          </a:p>
        </p:txBody>
      </p:sp>
    </p:spTree>
    <p:extLst>
      <p:ext uri="{BB962C8B-B14F-4D97-AF65-F5344CB8AC3E}">
        <p14:creationId xmlns:p14="http://schemas.microsoft.com/office/powerpoint/2010/main" val="3239960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358E-B8E5-F6F2-440D-B7943996E5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7D4CACB-3D4C-8B81-E6EB-33336EC5C6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E0A4043-9ED7-E64D-0768-7FBF6D18DEAD}"/>
              </a:ext>
            </a:extLst>
          </p:cNvPr>
          <p:cNvSpPr>
            <a:spLocks noGrp="1"/>
          </p:cNvSpPr>
          <p:nvPr>
            <p:ph type="dt" sz="half" idx="10"/>
          </p:nvPr>
        </p:nvSpPr>
        <p:spPr/>
        <p:txBody>
          <a:bodyPr/>
          <a:lstStyle/>
          <a:p>
            <a:fld id="{9761AE82-BF9D-485F-A09E-A25FB30A055A}" type="datetimeFigureOut">
              <a:rPr lang="en-CA" smtClean="0"/>
              <a:t>2022-07-06</a:t>
            </a:fld>
            <a:endParaRPr lang="en-CA"/>
          </a:p>
        </p:txBody>
      </p:sp>
      <p:sp>
        <p:nvSpPr>
          <p:cNvPr id="5" name="Footer Placeholder 4">
            <a:extLst>
              <a:ext uri="{FF2B5EF4-FFF2-40B4-BE49-F238E27FC236}">
                <a16:creationId xmlns:a16="http://schemas.microsoft.com/office/drawing/2014/main" id="{2B4EFD52-C683-B664-41DE-FF82693FA27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C88CC6A-96B3-67E9-9D6E-44B53FBCE46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957156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4804A-B7B6-FC8E-CF06-91228DAA375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2792E0A-D871-8E3A-805A-14F9E41902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2CD19E9-89F0-ECC0-85E5-5B22D5AA1C0D}"/>
              </a:ext>
            </a:extLst>
          </p:cNvPr>
          <p:cNvSpPr>
            <a:spLocks noGrp="1"/>
          </p:cNvSpPr>
          <p:nvPr>
            <p:ph type="dt" sz="half" idx="10"/>
          </p:nvPr>
        </p:nvSpPr>
        <p:spPr/>
        <p:txBody>
          <a:bodyPr/>
          <a:lstStyle/>
          <a:p>
            <a:fld id="{9761AE82-BF9D-485F-A09E-A25FB30A055A}" type="datetimeFigureOut">
              <a:rPr lang="en-CA" smtClean="0"/>
              <a:t>2022-07-06</a:t>
            </a:fld>
            <a:endParaRPr lang="en-CA"/>
          </a:p>
        </p:txBody>
      </p:sp>
      <p:sp>
        <p:nvSpPr>
          <p:cNvPr id="5" name="Footer Placeholder 4">
            <a:extLst>
              <a:ext uri="{FF2B5EF4-FFF2-40B4-BE49-F238E27FC236}">
                <a16:creationId xmlns:a16="http://schemas.microsoft.com/office/drawing/2014/main" id="{ADBC9B2B-81CC-5F24-92BB-727DEDE933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15AC927-2EBF-370E-85C2-AC3377472EF5}"/>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953164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1E9041-2679-3C63-3844-9396DC2A82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60C0259-2BD4-579E-6ED2-2AB7E51BD4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42C25AE-83C2-5EC0-45A3-2C233DB47B8A}"/>
              </a:ext>
            </a:extLst>
          </p:cNvPr>
          <p:cNvSpPr>
            <a:spLocks noGrp="1"/>
          </p:cNvSpPr>
          <p:nvPr>
            <p:ph type="dt" sz="half" idx="10"/>
          </p:nvPr>
        </p:nvSpPr>
        <p:spPr/>
        <p:txBody>
          <a:bodyPr/>
          <a:lstStyle/>
          <a:p>
            <a:fld id="{9761AE82-BF9D-485F-A09E-A25FB30A055A}" type="datetimeFigureOut">
              <a:rPr lang="en-CA" smtClean="0"/>
              <a:t>2022-07-06</a:t>
            </a:fld>
            <a:endParaRPr lang="en-CA"/>
          </a:p>
        </p:txBody>
      </p:sp>
      <p:sp>
        <p:nvSpPr>
          <p:cNvPr id="5" name="Footer Placeholder 4">
            <a:extLst>
              <a:ext uri="{FF2B5EF4-FFF2-40B4-BE49-F238E27FC236}">
                <a16:creationId xmlns:a16="http://schemas.microsoft.com/office/drawing/2014/main" id="{98236329-5EA4-342C-CDB6-3C6B5455011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F104B76-F01F-FA15-35AF-50C0F9D1B810}"/>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138265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5C557-4391-3C1E-97DB-EE0329C7FEE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8680454-CCC0-67BA-F02A-4AFDE6DFD8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75F7C6B-E540-7A1A-B341-793896ADF2AB}"/>
              </a:ext>
            </a:extLst>
          </p:cNvPr>
          <p:cNvSpPr>
            <a:spLocks noGrp="1"/>
          </p:cNvSpPr>
          <p:nvPr>
            <p:ph type="dt" sz="half" idx="10"/>
          </p:nvPr>
        </p:nvSpPr>
        <p:spPr/>
        <p:txBody>
          <a:bodyPr/>
          <a:lstStyle/>
          <a:p>
            <a:fld id="{9761AE82-BF9D-485F-A09E-A25FB30A055A}" type="datetimeFigureOut">
              <a:rPr lang="en-CA" smtClean="0"/>
              <a:t>2022-07-06</a:t>
            </a:fld>
            <a:endParaRPr lang="en-CA"/>
          </a:p>
        </p:txBody>
      </p:sp>
      <p:sp>
        <p:nvSpPr>
          <p:cNvPr id="5" name="Footer Placeholder 4">
            <a:extLst>
              <a:ext uri="{FF2B5EF4-FFF2-40B4-BE49-F238E27FC236}">
                <a16:creationId xmlns:a16="http://schemas.microsoft.com/office/drawing/2014/main" id="{B4A2460B-F912-2636-4A42-617B236BE01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95421C9-2657-6ED4-BF3D-22A55D2133A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20119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2AAE-1E36-D1F4-A24A-63BA83E0B1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E128D22-9036-FC10-2349-323A5D2699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7D9EF5-0A35-620F-DE0A-32109F489E58}"/>
              </a:ext>
            </a:extLst>
          </p:cNvPr>
          <p:cNvSpPr>
            <a:spLocks noGrp="1"/>
          </p:cNvSpPr>
          <p:nvPr>
            <p:ph type="dt" sz="half" idx="10"/>
          </p:nvPr>
        </p:nvSpPr>
        <p:spPr/>
        <p:txBody>
          <a:bodyPr/>
          <a:lstStyle/>
          <a:p>
            <a:fld id="{9761AE82-BF9D-485F-A09E-A25FB30A055A}" type="datetimeFigureOut">
              <a:rPr lang="en-CA" smtClean="0"/>
              <a:t>2022-07-06</a:t>
            </a:fld>
            <a:endParaRPr lang="en-CA"/>
          </a:p>
        </p:txBody>
      </p:sp>
      <p:sp>
        <p:nvSpPr>
          <p:cNvPr id="5" name="Footer Placeholder 4">
            <a:extLst>
              <a:ext uri="{FF2B5EF4-FFF2-40B4-BE49-F238E27FC236}">
                <a16:creationId xmlns:a16="http://schemas.microsoft.com/office/drawing/2014/main" id="{37F789B1-F30C-4BD7-AB97-059A4E5CD8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F4C3DB4-3C7A-53D9-66FC-6C03DE6C31E3}"/>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009823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F39D-D0CE-04CF-DDDC-7DD9FCB87D9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AE89158-5379-62EB-29A5-BBAC4DE0D2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6DA04DF-6464-22D5-BC97-B2A579F4C7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DD4E0C4-6D46-25D6-D3B6-037ACCFBABDE}"/>
              </a:ext>
            </a:extLst>
          </p:cNvPr>
          <p:cNvSpPr>
            <a:spLocks noGrp="1"/>
          </p:cNvSpPr>
          <p:nvPr>
            <p:ph type="dt" sz="half" idx="10"/>
          </p:nvPr>
        </p:nvSpPr>
        <p:spPr/>
        <p:txBody>
          <a:bodyPr/>
          <a:lstStyle/>
          <a:p>
            <a:fld id="{9761AE82-BF9D-485F-A09E-A25FB30A055A}" type="datetimeFigureOut">
              <a:rPr lang="en-CA" smtClean="0"/>
              <a:t>2022-07-06</a:t>
            </a:fld>
            <a:endParaRPr lang="en-CA"/>
          </a:p>
        </p:txBody>
      </p:sp>
      <p:sp>
        <p:nvSpPr>
          <p:cNvPr id="6" name="Footer Placeholder 5">
            <a:extLst>
              <a:ext uri="{FF2B5EF4-FFF2-40B4-BE49-F238E27FC236}">
                <a16:creationId xmlns:a16="http://schemas.microsoft.com/office/drawing/2014/main" id="{EE47520E-3ACE-51A2-F2E8-26BD742E050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B2ECC01-4F36-F01B-B4E4-61960898203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1294370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1869-C93D-F0DE-03A0-E3B26A87301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1846FA2-A1C2-F17C-82AF-4E97D0B011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3E1D1-A7B6-0A5F-C8EF-7D4816718E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9B9877B-7054-D67C-5FED-CD0D1DB9B7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890332-076B-0F74-9924-552D841329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6DAA9A2-265D-3347-6743-376676CECEA6}"/>
              </a:ext>
            </a:extLst>
          </p:cNvPr>
          <p:cNvSpPr>
            <a:spLocks noGrp="1"/>
          </p:cNvSpPr>
          <p:nvPr>
            <p:ph type="dt" sz="half" idx="10"/>
          </p:nvPr>
        </p:nvSpPr>
        <p:spPr/>
        <p:txBody>
          <a:bodyPr/>
          <a:lstStyle/>
          <a:p>
            <a:fld id="{9761AE82-BF9D-485F-A09E-A25FB30A055A}" type="datetimeFigureOut">
              <a:rPr lang="en-CA" smtClean="0"/>
              <a:t>2022-07-06</a:t>
            </a:fld>
            <a:endParaRPr lang="en-CA"/>
          </a:p>
        </p:txBody>
      </p:sp>
      <p:sp>
        <p:nvSpPr>
          <p:cNvPr id="8" name="Footer Placeholder 7">
            <a:extLst>
              <a:ext uri="{FF2B5EF4-FFF2-40B4-BE49-F238E27FC236}">
                <a16:creationId xmlns:a16="http://schemas.microsoft.com/office/drawing/2014/main" id="{BA206467-2A3C-02D4-70DA-2827B545DE1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0D8E9BD-7C90-D93D-D9E9-152B1547F822}"/>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3459696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BB5CC-8CF0-F327-1A26-6BF94C9070E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90DF4AB0-4F15-231D-B20A-80233B4F206A}"/>
              </a:ext>
            </a:extLst>
          </p:cNvPr>
          <p:cNvSpPr>
            <a:spLocks noGrp="1"/>
          </p:cNvSpPr>
          <p:nvPr>
            <p:ph type="dt" sz="half" idx="10"/>
          </p:nvPr>
        </p:nvSpPr>
        <p:spPr/>
        <p:txBody>
          <a:bodyPr/>
          <a:lstStyle/>
          <a:p>
            <a:fld id="{9761AE82-BF9D-485F-A09E-A25FB30A055A}" type="datetimeFigureOut">
              <a:rPr lang="en-CA" smtClean="0"/>
              <a:t>2022-07-06</a:t>
            </a:fld>
            <a:endParaRPr lang="en-CA"/>
          </a:p>
        </p:txBody>
      </p:sp>
      <p:sp>
        <p:nvSpPr>
          <p:cNvPr id="4" name="Footer Placeholder 3">
            <a:extLst>
              <a:ext uri="{FF2B5EF4-FFF2-40B4-BE49-F238E27FC236}">
                <a16:creationId xmlns:a16="http://schemas.microsoft.com/office/drawing/2014/main" id="{FF20FB7A-2279-3F43-95E0-E0F91BFBCA7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203778A-0D13-5831-FF5B-D66DB0BE0E95}"/>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540809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167617-4647-CE7B-345B-B1A0850086B6}"/>
              </a:ext>
            </a:extLst>
          </p:cNvPr>
          <p:cNvSpPr>
            <a:spLocks noGrp="1"/>
          </p:cNvSpPr>
          <p:nvPr>
            <p:ph type="dt" sz="half" idx="10"/>
          </p:nvPr>
        </p:nvSpPr>
        <p:spPr/>
        <p:txBody>
          <a:bodyPr/>
          <a:lstStyle/>
          <a:p>
            <a:fld id="{9761AE82-BF9D-485F-A09E-A25FB30A055A}" type="datetimeFigureOut">
              <a:rPr lang="en-CA" smtClean="0"/>
              <a:t>2022-07-06</a:t>
            </a:fld>
            <a:endParaRPr lang="en-CA"/>
          </a:p>
        </p:txBody>
      </p:sp>
      <p:sp>
        <p:nvSpPr>
          <p:cNvPr id="3" name="Footer Placeholder 2">
            <a:extLst>
              <a:ext uri="{FF2B5EF4-FFF2-40B4-BE49-F238E27FC236}">
                <a16:creationId xmlns:a16="http://schemas.microsoft.com/office/drawing/2014/main" id="{753A3359-CDD2-66FF-F939-669D708D469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E411318-101E-3825-5BBF-8FC58A45126D}"/>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175847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15938-ECBC-ACED-3BFE-E6C9F22EF9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17C0C80-2BF1-D345-BB5D-37C051B237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370047C-2737-5341-9E48-9AEFEEF30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00E251-E571-A8AB-DAC3-CF4EA65F8E5C}"/>
              </a:ext>
            </a:extLst>
          </p:cNvPr>
          <p:cNvSpPr>
            <a:spLocks noGrp="1"/>
          </p:cNvSpPr>
          <p:nvPr>
            <p:ph type="dt" sz="half" idx="10"/>
          </p:nvPr>
        </p:nvSpPr>
        <p:spPr/>
        <p:txBody>
          <a:bodyPr/>
          <a:lstStyle/>
          <a:p>
            <a:fld id="{9761AE82-BF9D-485F-A09E-A25FB30A055A}" type="datetimeFigureOut">
              <a:rPr lang="en-CA" smtClean="0"/>
              <a:t>2022-07-06</a:t>
            </a:fld>
            <a:endParaRPr lang="en-CA"/>
          </a:p>
        </p:txBody>
      </p:sp>
      <p:sp>
        <p:nvSpPr>
          <p:cNvPr id="6" name="Footer Placeholder 5">
            <a:extLst>
              <a:ext uri="{FF2B5EF4-FFF2-40B4-BE49-F238E27FC236}">
                <a16:creationId xmlns:a16="http://schemas.microsoft.com/office/drawing/2014/main" id="{6CD2AC1F-13E9-B29F-4D75-95AB6D5A7D5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CDDC583-B14C-6E17-E0A4-0B38BC8168BB}"/>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2906772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7F8A-F85F-B42D-BC0D-B24DA44075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29EEC56-6B02-B116-DC42-6B01753126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DD80CCD-A74E-8AB3-E1B9-2BE80C9939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818445-322F-2A27-2AEB-5065FB7C4550}"/>
              </a:ext>
            </a:extLst>
          </p:cNvPr>
          <p:cNvSpPr>
            <a:spLocks noGrp="1"/>
          </p:cNvSpPr>
          <p:nvPr>
            <p:ph type="dt" sz="half" idx="10"/>
          </p:nvPr>
        </p:nvSpPr>
        <p:spPr/>
        <p:txBody>
          <a:bodyPr/>
          <a:lstStyle/>
          <a:p>
            <a:fld id="{9761AE82-BF9D-485F-A09E-A25FB30A055A}" type="datetimeFigureOut">
              <a:rPr lang="en-CA" smtClean="0"/>
              <a:t>2022-07-06</a:t>
            </a:fld>
            <a:endParaRPr lang="en-CA"/>
          </a:p>
        </p:txBody>
      </p:sp>
      <p:sp>
        <p:nvSpPr>
          <p:cNvPr id="6" name="Footer Placeholder 5">
            <a:extLst>
              <a:ext uri="{FF2B5EF4-FFF2-40B4-BE49-F238E27FC236}">
                <a16:creationId xmlns:a16="http://schemas.microsoft.com/office/drawing/2014/main" id="{90D703D2-17E8-A740-6C6B-AC9714E217A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DE3B24-8A7F-491D-F338-B31FADB7C5F8}"/>
              </a:ext>
            </a:extLst>
          </p:cNvPr>
          <p:cNvSpPr>
            <a:spLocks noGrp="1"/>
          </p:cNvSpPr>
          <p:nvPr>
            <p:ph type="sldNum" sz="quarter" idx="12"/>
          </p:nvPr>
        </p:nvSpPr>
        <p:spPr/>
        <p:txBody>
          <a:bodyPr/>
          <a:lstStyle/>
          <a:p>
            <a:fld id="{E6BBA580-F5E9-4239-8FC3-740B96EFA39B}" type="slidenum">
              <a:rPr lang="en-CA" smtClean="0"/>
              <a:t>‹#›</a:t>
            </a:fld>
            <a:endParaRPr lang="en-CA"/>
          </a:p>
        </p:txBody>
      </p:sp>
    </p:spTree>
    <p:extLst>
      <p:ext uri="{BB962C8B-B14F-4D97-AF65-F5344CB8AC3E}">
        <p14:creationId xmlns:p14="http://schemas.microsoft.com/office/powerpoint/2010/main" val="1679757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15C62-10AE-F9C6-B9BE-474722C13E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1B55366-5674-E80B-50D6-DA37C19294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9D8DB67-6CC7-71D3-AA72-CE97F10107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61AE82-BF9D-485F-A09E-A25FB30A055A}" type="datetimeFigureOut">
              <a:rPr lang="en-CA" smtClean="0"/>
              <a:t>2022-07-06</a:t>
            </a:fld>
            <a:endParaRPr lang="en-CA"/>
          </a:p>
        </p:txBody>
      </p:sp>
      <p:sp>
        <p:nvSpPr>
          <p:cNvPr id="5" name="Footer Placeholder 4">
            <a:extLst>
              <a:ext uri="{FF2B5EF4-FFF2-40B4-BE49-F238E27FC236}">
                <a16:creationId xmlns:a16="http://schemas.microsoft.com/office/drawing/2014/main" id="{0B924981-5758-4C77-531B-C2AFC4299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EAACD45-E4EF-7D64-C6EE-EFD1B28918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BBA580-F5E9-4239-8FC3-740B96EFA39B}" type="slidenum">
              <a:rPr lang="en-CA" smtClean="0"/>
              <a:t>‹#›</a:t>
            </a:fld>
            <a:endParaRPr lang="en-CA"/>
          </a:p>
        </p:txBody>
      </p:sp>
    </p:spTree>
    <p:extLst>
      <p:ext uri="{BB962C8B-B14F-4D97-AF65-F5344CB8AC3E}">
        <p14:creationId xmlns:p14="http://schemas.microsoft.com/office/powerpoint/2010/main" val="2075381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emf"/><Relationship Id="rId5" Type="http://schemas.openxmlformats.org/officeDocument/2006/relationships/image" Target="../media/image2.png"/><Relationship Id="rId4" Type="http://schemas.openxmlformats.org/officeDocument/2006/relationships/image" Target="../media/image1.wmf"/></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27_7EE53458.xm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22.svg"/><Relationship Id="rId3" Type="http://schemas.openxmlformats.org/officeDocument/2006/relationships/oleObject" Target="../embeddings/oleObject2.bin"/><Relationship Id="rId7" Type="http://schemas.openxmlformats.org/officeDocument/2006/relationships/image" Target="../media/image17.wmf"/><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oleObject" Target="../embeddings/oleObject3.bin"/><Relationship Id="rId11" Type="http://schemas.openxmlformats.org/officeDocument/2006/relationships/image" Target="../media/image20.svg"/><Relationship Id="rId5" Type="http://schemas.openxmlformats.org/officeDocument/2006/relationships/image" Target="../media/image2.png"/><Relationship Id="rId10" Type="http://schemas.openxmlformats.org/officeDocument/2006/relationships/image" Target="../media/image19.png"/><Relationship Id="rId4" Type="http://schemas.openxmlformats.org/officeDocument/2006/relationships/image" Target="../media/image16.wmf"/><Relationship Id="rId9" Type="http://schemas.openxmlformats.org/officeDocument/2006/relationships/image" Target="../media/image18.wmf"/></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30.png"/><Relationship Id="rId7" Type="http://schemas.openxmlformats.org/officeDocument/2006/relationships/oleObject" Target="../embeddings/oleObject6.bin"/><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wmf"/><Relationship Id="rId4" Type="http://schemas.openxmlformats.org/officeDocument/2006/relationships/oleObject" Target="../embeddings/oleObject5.bin"/><Relationship Id="rId9" Type="http://schemas.openxmlformats.org/officeDocument/2006/relationships/image" Target="../media/image3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jpeg"/><Relationship Id="rId12"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2.jpeg"/><Relationship Id="rId11" Type="http://schemas.microsoft.com/office/2007/relationships/hdphoto" Target="../media/hdphoto3.wdp"/><Relationship Id="rId5" Type="http://schemas.openxmlformats.org/officeDocument/2006/relationships/image" Target="../media/image41.jpeg"/><Relationship Id="rId10" Type="http://schemas.openxmlformats.org/officeDocument/2006/relationships/image" Target="../media/image45.png"/><Relationship Id="rId4" Type="http://schemas.openxmlformats.org/officeDocument/2006/relationships/image" Target="../media/image22.svg"/><Relationship Id="rId9" Type="http://schemas.microsoft.com/office/2007/relationships/hdphoto" Target="../media/hdphoto2.wdp"/></Relationships>
</file>

<file path=ppt/slides/_rels/slide24.xml.rels><?xml version="1.0" encoding="UTF-8" standalone="yes"?>
<Relationships xmlns="http://schemas.openxmlformats.org/package/2006/relationships"><Relationship Id="rId8" Type="http://schemas.openxmlformats.org/officeDocument/2006/relationships/image" Target="../media/image18.wmf"/><Relationship Id="rId13" Type="http://schemas.openxmlformats.org/officeDocument/2006/relationships/oleObject" Target="../embeddings/oleObject9.bin"/><Relationship Id="rId3" Type="http://schemas.microsoft.com/office/2018/10/relationships/comments" Target="../comments/modernComment_135_89CB21F1.xml"/><Relationship Id="rId7" Type="http://schemas.openxmlformats.org/officeDocument/2006/relationships/oleObject" Target="../embeddings/oleObject8.bin"/><Relationship Id="rId12" Type="http://schemas.openxmlformats.org/officeDocument/2006/relationships/image" Target="../media/image20.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9.png"/><Relationship Id="rId5" Type="http://schemas.openxmlformats.org/officeDocument/2006/relationships/image" Target="../media/image47.wmf"/><Relationship Id="rId10" Type="http://schemas.openxmlformats.org/officeDocument/2006/relationships/image" Target="../media/image22.svg"/><Relationship Id="rId4" Type="http://schemas.openxmlformats.org/officeDocument/2006/relationships/oleObject" Target="../embeddings/oleObject7.bin"/><Relationship Id="rId9" Type="http://schemas.openxmlformats.org/officeDocument/2006/relationships/image" Target="../media/image21.png"/><Relationship Id="rId14" Type="http://schemas.openxmlformats.org/officeDocument/2006/relationships/image" Target="../media/image17.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3_AA3EEBCA.xml"/><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30_65FEA900.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58.jpeg"/><Relationship Id="rId3" Type="http://schemas.microsoft.com/office/2018/10/relationships/comments" Target="../comments/modernComment_10B_71E25F4A.xml"/><Relationship Id="rId7" Type="http://schemas.openxmlformats.org/officeDocument/2006/relationships/image" Target="../media/image57.jp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6.jpe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2F_E5C8FDE9.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AF8CEDA3-90DA-40F5-88CC-64A4F5A5AF1A}"/>
              </a:ext>
            </a:extLst>
          </p:cNvPr>
          <p:cNvGraphicFramePr>
            <a:graphicFrameLocks noChangeAspect="1"/>
          </p:cNvGraphicFramePr>
          <p:nvPr/>
        </p:nvGraphicFramePr>
        <p:xfrm>
          <a:off x="0" y="3506770"/>
          <a:ext cx="4507706" cy="3267547"/>
        </p:xfrm>
        <a:graphic>
          <a:graphicData uri="http://schemas.openxmlformats.org/presentationml/2006/ole">
            <mc:AlternateContent xmlns:mc="http://schemas.openxmlformats.org/markup-compatibility/2006">
              <mc:Choice xmlns:v="urn:schemas-microsoft-com:vml" Requires="v">
                <p:oleObj name="Bitmap Image" r:id="rId3" imgW="1990800" imgH="1442880" progId="Paint.Picture">
                  <p:embed/>
                </p:oleObj>
              </mc:Choice>
              <mc:Fallback>
                <p:oleObj name="Bitmap Image" r:id="rId3" imgW="1990800" imgH="1442880" progId="Paint.Picture">
                  <p:embed/>
                  <p:pic>
                    <p:nvPicPr>
                      <p:cNvPr id="7" name="Object 6">
                        <a:extLst>
                          <a:ext uri="{FF2B5EF4-FFF2-40B4-BE49-F238E27FC236}">
                            <a16:creationId xmlns:a16="http://schemas.microsoft.com/office/drawing/2014/main" id="{AF8CEDA3-90DA-40F5-88CC-64A4F5A5AF1A}"/>
                          </a:ext>
                        </a:extLst>
                      </p:cNvPr>
                      <p:cNvPicPr/>
                      <p:nvPr/>
                    </p:nvPicPr>
                    <p:blipFill>
                      <a:blip r:embed="rId4"/>
                      <a:stretch>
                        <a:fillRect/>
                      </a:stretch>
                    </p:blipFill>
                    <p:spPr>
                      <a:xfrm>
                        <a:off x="0" y="3506770"/>
                        <a:ext cx="4507706" cy="3267547"/>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87FCA240-F69F-421C-8A0A-B8134FF4CC66}"/>
              </a:ext>
            </a:extLst>
          </p:cNvPr>
          <p:cNvSpPr txBox="1"/>
          <p:nvPr/>
        </p:nvSpPr>
        <p:spPr>
          <a:xfrm>
            <a:off x="291119" y="2044005"/>
            <a:ext cx="11609761" cy="1384995"/>
          </a:xfrm>
          <a:prstGeom prst="rect">
            <a:avLst/>
          </a:prstGeom>
          <a:noFill/>
        </p:spPr>
        <p:txBody>
          <a:bodyPr wrap="square" rtlCol="0">
            <a:spAutoFit/>
          </a:bodyPr>
          <a:lstStyle/>
          <a:p>
            <a:pPr algn="ctr"/>
            <a:r>
              <a:rPr lang="en-US" sz="2800" b="1" dirty="0">
                <a:latin typeface="Helvetica" panose="020B0604020202020204" pitchFamily="34" charset="0"/>
                <a:cs typeface="Helvetica" panose="020B0604020202020204" pitchFamily="34" charset="0"/>
              </a:rPr>
              <a:t>Sexual conflict and sexual networks in bed bugs: </a:t>
            </a:r>
            <a:br>
              <a:rPr lang="en-US" sz="2800" b="1" dirty="0">
                <a:latin typeface="Helvetica" panose="020B0604020202020204" pitchFamily="34" charset="0"/>
                <a:cs typeface="Helvetica" panose="020B0604020202020204" pitchFamily="34" charset="0"/>
              </a:rPr>
            </a:br>
            <a:r>
              <a:rPr lang="en-US" sz="2800" dirty="0">
                <a:latin typeface="Helvetica" panose="020B0604020202020204" pitchFamily="34" charset="0"/>
                <a:cs typeface="Helvetica" panose="020B0604020202020204" pitchFamily="34" charset="0"/>
              </a:rPr>
              <a:t>Mate choice, sperm competition, and the fitness cost of </a:t>
            </a:r>
          </a:p>
          <a:p>
            <a:pPr algn="ctr"/>
            <a:r>
              <a:rPr lang="en-US" sz="2800" dirty="0">
                <a:latin typeface="Helvetica" panose="020B0604020202020204" pitchFamily="34" charset="0"/>
                <a:cs typeface="Helvetica" panose="020B0604020202020204" pitchFamily="34" charset="0"/>
              </a:rPr>
              <a:t>traumatic insemination</a:t>
            </a:r>
            <a:endParaRPr lang="en-CA" sz="2800" dirty="0">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1E6CC7EF-9F2A-4923-8849-729A5DA5DA21}"/>
              </a:ext>
            </a:extLst>
          </p:cNvPr>
          <p:cNvPicPr>
            <a:picLocks noChangeAspect="1"/>
          </p:cNvPicPr>
          <p:nvPr/>
        </p:nvPicPr>
        <p:blipFill>
          <a:blip r:embed="rId5"/>
          <a:stretch>
            <a:fillRect/>
          </a:stretch>
        </p:blipFill>
        <p:spPr>
          <a:xfrm rot="21012296">
            <a:off x="9434515" y="3455278"/>
            <a:ext cx="949744" cy="996894"/>
          </a:xfrm>
          <a:prstGeom prst="rect">
            <a:avLst/>
          </a:prstGeom>
        </p:spPr>
      </p:pic>
      <p:sp>
        <p:nvSpPr>
          <p:cNvPr id="12" name="TextBox 11">
            <a:extLst>
              <a:ext uri="{FF2B5EF4-FFF2-40B4-BE49-F238E27FC236}">
                <a16:creationId xmlns:a16="http://schemas.microsoft.com/office/drawing/2014/main" id="{884FDFA1-A708-403F-B857-6027D5C5A421}"/>
              </a:ext>
            </a:extLst>
          </p:cNvPr>
          <p:cNvSpPr txBox="1"/>
          <p:nvPr/>
        </p:nvSpPr>
        <p:spPr>
          <a:xfrm>
            <a:off x="178977" y="3700646"/>
            <a:ext cx="11609761" cy="523220"/>
          </a:xfrm>
          <a:prstGeom prst="rect">
            <a:avLst/>
          </a:prstGeom>
          <a:noFill/>
        </p:spPr>
        <p:txBody>
          <a:bodyPr wrap="square" rtlCol="0">
            <a:spAutoFit/>
          </a:bodyPr>
          <a:lstStyle/>
          <a:p>
            <a:pPr algn="ctr"/>
            <a:r>
              <a:rPr lang="en-US" sz="2800" b="1" dirty="0">
                <a:latin typeface="Helvetica" panose="020B0604020202020204" pitchFamily="34" charset="0"/>
                <a:cs typeface="Helvetica" panose="020B0604020202020204" pitchFamily="34" charset="0"/>
              </a:rPr>
              <a:t>Janice Yan and Reuven Dukas</a:t>
            </a:r>
            <a:endParaRPr lang="en-CA" sz="2800" b="1" dirty="0">
              <a:latin typeface="Helvetica" panose="020B0604020202020204" pitchFamily="34" charset="0"/>
              <a:cs typeface="Helvetica" panose="020B0604020202020204" pitchFamily="34" charset="0"/>
            </a:endParaRPr>
          </a:p>
        </p:txBody>
      </p:sp>
      <p:pic>
        <p:nvPicPr>
          <p:cNvPr id="2" name="Picture 1">
            <a:extLst>
              <a:ext uri="{FF2B5EF4-FFF2-40B4-BE49-F238E27FC236}">
                <a16:creationId xmlns:a16="http://schemas.microsoft.com/office/drawing/2014/main" id="{15E6EF0A-5EC3-496D-95A8-86FB98F5806D}"/>
              </a:ext>
            </a:extLst>
          </p:cNvPr>
          <p:cNvPicPr>
            <a:picLocks noChangeAspect="1"/>
          </p:cNvPicPr>
          <p:nvPr/>
        </p:nvPicPr>
        <p:blipFill>
          <a:blip r:embed="rId6"/>
          <a:stretch>
            <a:fillRect/>
          </a:stretch>
        </p:blipFill>
        <p:spPr>
          <a:xfrm rot="591291">
            <a:off x="10773490" y="4317870"/>
            <a:ext cx="937260" cy="992124"/>
          </a:xfrm>
          <a:prstGeom prst="rect">
            <a:avLst/>
          </a:prstGeom>
        </p:spPr>
      </p:pic>
      <p:pic>
        <p:nvPicPr>
          <p:cNvPr id="4" name="Picture 3">
            <a:extLst>
              <a:ext uri="{FF2B5EF4-FFF2-40B4-BE49-F238E27FC236}">
                <a16:creationId xmlns:a16="http://schemas.microsoft.com/office/drawing/2014/main" id="{A9CF2DEF-B28C-49E5-8993-29152B68E70E}"/>
              </a:ext>
            </a:extLst>
          </p:cNvPr>
          <p:cNvPicPr>
            <a:picLocks noChangeAspect="1"/>
          </p:cNvPicPr>
          <p:nvPr/>
        </p:nvPicPr>
        <p:blipFill>
          <a:blip r:embed="rId7"/>
          <a:stretch>
            <a:fillRect/>
          </a:stretch>
        </p:blipFill>
        <p:spPr>
          <a:xfrm>
            <a:off x="9959977" y="5425115"/>
            <a:ext cx="1004316" cy="993648"/>
          </a:xfrm>
          <a:prstGeom prst="rect">
            <a:avLst/>
          </a:prstGeom>
        </p:spPr>
      </p:pic>
    </p:spTree>
    <p:extLst>
      <p:ext uri="{BB962C8B-B14F-4D97-AF65-F5344CB8AC3E}">
        <p14:creationId xmlns:p14="http://schemas.microsoft.com/office/powerpoint/2010/main" val="1916446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9739F-615B-BD7D-1EB5-2AE097483E3F}"/>
              </a:ext>
            </a:extLst>
          </p:cNvPr>
          <p:cNvPicPr>
            <a:picLocks noChangeAspect="1"/>
          </p:cNvPicPr>
          <p:nvPr/>
        </p:nvPicPr>
        <p:blipFill>
          <a:blip r:embed="rId2"/>
          <a:stretch>
            <a:fillRect/>
          </a:stretch>
        </p:blipFill>
        <p:spPr>
          <a:xfrm>
            <a:off x="1334303" y="1306670"/>
            <a:ext cx="7821116" cy="3410426"/>
          </a:xfrm>
          <a:prstGeom prst="rect">
            <a:avLst/>
          </a:prstGeom>
        </p:spPr>
      </p:pic>
    </p:spTree>
    <p:extLst>
      <p:ext uri="{BB962C8B-B14F-4D97-AF65-F5344CB8AC3E}">
        <p14:creationId xmlns:p14="http://schemas.microsoft.com/office/powerpoint/2010/main" val="2138748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0918F4-4347-C1A2-9AD5-9A568A753CCB}"/>
              </a:ext>
            </a:extLst>
          </p:cNvPr>
          <p:cNvPicPr>
            <a:picLocks noChangeAspect="1"/>
          </p:cNvPicPr>
          <p:nvPr/>
        </p:nvPicPr>
        <p:blipFill>
          <a:blip r:embed="rId2"/>
          <a:stretch>
            <a:fillRect/>
          </a:stretch>
        </p:blipFill>
        <p:spPr>
          <a:xfrm>
            <a:off x="2957074" y="1371313"/>
            <a:ext cx="6277851" cy="4115374"/>
          </a:xfrm>
          <a:prstGeom prst="rect">
            <a:avLst/>
          </a:prstGeom>
        </p:spPr>
      </p:pic>
    </p:spTree>
    <p:extLst>
      <p:ext uri="{BB962C8B-B14F-4D97-AF65-F5344CB8AC3E}">
        <p14:creationId xmlns:p14="http://schemas.microsoft.com/office/powerpoint/2010/main" val="273955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5FB3BA-7BB7-5723-B641-ACC45E88D102}"/>
              </a:ext>
            </a:extLst>
          </p:cNvPr>
          <p:cNvPicPr>
            <a:picLocks noChangeAspect="1"/>
          </p:cNvPicPr>
          <p:nvPr/>
        </p:nvPicPr>
        <p:blipFill>
          <a:blip r:embed="rId2"/>
          <a:stretch>
            <a:fillRect/>
          </a:stretch>
        </p:blipFill>
        <p:spPr>
          <a:xfrm>
            <a:off x="2350388" y="1235992"/>
            <a:ext cx="7491224" cy="4927561"/>
          </a:xfrm>
          <a:prstGeom prst="rect">
            <a:avLst/>
          </a:prstGeom>
        </p:spPr>
      </p:pic>
    </p:spTree>
    <p:extLst>
      <p:ext uri="{BB962C8B-B14F-4D97-AF65-F5344CB8AC3E}">
        <p14:creationId xmlns:p14="http://schemas.microsoft.com/office/powerpoint/2010/main" val="1635406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987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CD04BD-18F5-475E-B8DE-D7B2420FF125}"/>
              </a:ext>
            </a:extLst>
          </p:cNvPr>
          <p:cNvSpPr txBox="1"/>
          <p:nvPr/>
        </p:nvSpPr>
        <p:spPr>
          <a:xfrm>
            <a:off x="215976" y="190435"/>
            <a:ext cx="11509695" cy="584775"/>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Not all insemination attempts (mounts) led to insemination</a:t>
            </a:r>
            <a:endParaRPr lang="en-CA" sz="3200" dirty="0">
              <a:latin typeface="Helvetica" panose="020B0604020202020204" pitchFamily="34" charset="0"/>
              <a:cs typeface="Helvetica" panose="020B0604020202020204" pitchFamily="34" charset="0"/>
            </a:endParaRPr>
          </a:p>
        </p:txBody>
      </p:sp>
      <p:pic>
        <p:nvPicPr>
          <p:cNvPr id="6" name="Picture 5">
            <a:extLst>
              <a:ext uri="{FF2B5EF4-FFF2-40B4-BE49-F238E27FC236}">
                <a16:creationId xmlns:a16="http://schemas.microsoft.com/office/drawing/2014/main" id="{04E53B70-4FD5-4834-B887-DE6F71CC0FAB}"/>
              </a:ext>
            </a:extLst>
          </p:cNvPr>
          <p:cNvPicPr>
            <a:picLocks noChangeAspect="1"/>
          </p:cNvPicPr>
          <p:nvPr/>
        </p:nvPicPr>
        <p:blipFill rotWithShape="1">
          <a:blip r:embed="rId4"/>
          <a:srcRect t="2816"/>
          <a:stretch/>
        </p:blipFill>
        <p:spPr>
          <a:xfrm>
            <a:off x="3022622" y="950307"/>
            <a:ext cx="4917611" cy="5717258"/>
          </a:xfrm>
          <a:prstGeom prst="rect">
            <a:avLst/>
          </a:prstGeom>
        </p:spPr>
      </p:pic>
      <p:sp>
        <p:nvSpPr>
          <p:cNvPr id="4" name="TextBox 3">
            <a:extLst>
              <a:ext uri="{FF2B5EF4-FFF2-40B4-BE49-F238E27FC236}">
                <a16:creationId xmlns:a16="http://schemas.microsoft.com/office/drawing/2014/main" id="{958556AA-E8E1-61B0-9E99-F1FCE4A76765}"/>
              </a:ext>
            </a:extLst>
          </p:cNvPr>
          <p:cNvSpPr txBox="1"/>
          <p:nvPr/>
        </p:nvSpPr>
        <p:spPr>
          <a:xfrm>
            <a:off x="7940233" y="2613657"/>
            <a:ext cx="3900668" cy="1815882"/>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Is the high mount to insemination ratio driven by </a:t>
            </a:r>
            <a:r>
              <a:rPr lang="en-US" sz="2800" b="1" dirty="0">
                <a:latin typeface="Helvetica" panose="020B0604020202020204" pitchFamily="34" charset="0"/>
                <a:cs typeface="Helvetica" panose="020B0604020202020204" pitchFamily="34" charset="0"/>
              </a:rPr>
              <a:t>male choice </a:t>
            </a:r>
            <a:r>
              <a:rPr lang="en-US" sz="2800" dirty="0">
                <a:latin typeface="Helvetica" panose="020B0604020202020204" pitchFamily="34" charset="0"/>
                <a:cs typeface="Helvetica" panose="020B0604020202020204" pitchFamily="34" charset="0"/>
              </a:rPr>
              <a:t>or </a:t>
            </a:r>
            <a:r>
              <a:rPr lang="en-US" sz="2800" b="1" dirty="0">
                <a:latin typeface="Helvetica" panose="020B0604020202020204" pitchFamily="34" charset="0"/>
                <a:cs typeface="Helvetica" panose="020B0604020202020204" pitchFamily="34" charset="0"/>
              </a:rPr>
              <a:t>female avoidance</a:t>
            </a:r>
            <a:r>
              <a:rPr lang="en-US" sz="2800" dirty="0">
                <a:latin typeface="Helvetica" panose="020B0604020202020204" pitchFamily="34" charset="0"/>
                <a:cs typeface="Helvetica" panose="020B0604020202020204" pitchFamily="34" charset="0"/>
              </a:rPr>
              <a:t>?</a:t>
            </a:r>
            <a:endParaRPr lang="en-CA" sz="2800" dirty="0">
              <a:latin typeface="Helvetica" panose="020B0604020202020204" pitchFamily="34" charset="0"/>
              <a:cs typeface="Helvetica" panose="020B0604020202020204" pitchFamily="34" charset="0"/>
            </a:endParaRPr>
          </a:p>
        </p:txBody>
      </p:sp>
      <p:sp>
        <p:nvSpPr>
          <p:cNvPr id="5" name="Rectangle 4">
            <a:extLst>
              <a:ext uri="{FF2B5EF4-FFF2-40B4-BE49-F238E27FC236}">
                <a16:creationId xmlns:a16="http://schemas.microsoft.com/office/drawing/2014/main" id="{B90C1A57-0931-A0FD-1A66-1E70850A5AAF}"/>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212895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C124103-E793-4F6C-B557-9A2C1728D6E6}"/>
              </a:ext>
            </a:extLst>
          </p:cNvPr>
          <p:cNvSpPr txBox="1"/>
          <p:nvPr/>
        </p:nvSpPr>
        <p:spPr>
          <a:xfrm>
            <a:off x="256809" y="234804"/>
            <a:ext cx="11746134" cy="954107"/>
          </a:xfrm>
          <a:prstGeom prst="rect">
            <a:avLst/>
          </a:prstGeom>
          <a:noFill/>
        </p:spPr>
        <p:txBody>
          <a:bodyPr wrap="square" rtlCol="0">
            <a:spAutoFit/>
          </a:bodyPr>
          <a:lstStyle/>
          <a:p>
            <a:r>
              <a:rPr lang="en-US" sz="2800" dirty="0">
                <a:latin typeface="Helvetica" panose="020B0604020202020204" pitchFamily="34" charset="0"/>
                <a:cs typeface="Helvetica" panose="020B0604020202020204" pitchFamily="34" charset="0"/>
              </a:rPr>
              <a:t>We experimentally manipulated female insemination status to see its effect on </a:t>
            </a:r>
            <a:r>
              <a:rPr lang="en-US" sz="2800" b="1" dirty="0">
                <a:latin typeface="Helvetica" panose="020B0604020202020204" pitchFamily="34" charset="0"/>
                <a:cs typeface="Helvetica" panose="020B0604020202020204" pitchFamily="34" charset="0"/>
              </a:rPr>
              <a:t>female avoidance</a:t>
            </a:r>
            <a:r>
              <a:rPr lang="en-US" sz="2800" dirty="0">
                <a:latin typeface="Helvetica" panose="020B0604020202020204" pitchFamily="34" charset="0"/>
                <a:cs typeface="Helvetica" panose="020B0604020202020204" pitchFamily="34" charset="0"/>
              </a:rPr>
              <a:t> and </a:t>
            </a:r>
            <a:r>
              <a:rPr lang="en-US" sz="2800" b="1" dirty="0">
                <a:latin typeface="Helvetica" panose="020B0604020202020204" pitchFamily="34" charset="0"/>
                <a:cs typeface="Helvetica" panose="020B0604020202020204" pitchFamily="34" charset="0"/>
              </a:rPr>
              <a:t>male rejection</a:t>
            </a:r>
            <a:endParaRPr lang="en-CA" sz="2800" b="1" dirty="0">
              <a:latin typeface="Helvetica" panose="020B0604020202020204" pitchFamily="34" charset="0"/>
              <a:cs typeface="Helvetica" panose="020B0604020202020204" pitchFamily="34" charset="0"/>
            </a:endParaRPr>
          </a:p>
        </p:txBody>
      </p:sp>
      <p:sp>
        <p:nvSpPr>
          <p:cNvPr id="36" name="TextBox 35">
            <a:extLst>
              <a:ext uri="{FF2B5EF4-FFF2-40B4-BE49-F238E27FC236}">
                <a16:creationId xmlns:a16="http://schemas.microsoft.com/office/drawing/2014/main" id="{DD737C48-524D-4683-9FE6-F556AD3FECBA}"/>
              </a:ext>
            </a:extLst>
          </p:cNvPr>
          <p:cNvSpPr txBox="1"/>
          <p:nvPr/>
        </p:nvSpPr>
        <p:spPr>
          <a:xfrm>
            <a:off x="287715" y="5349199"/>
            <a:ext cx="11746134" cy="461665"/>
          </a:xfrm>
          <a:prstGeom prst="rect">
            <a:avLst/>
          </a:prstGeom>
          <a:noFill/>
        </p:spPr>
        <p:txBody>
          <a:bodyPr wrap="square" rtlCol="0">
            <a:spAutoFit/>
          </a:bodyPr>
          <a:lstStyle/>
          <a:p>
            <a:r>
              <a:rPr lang="en-US" sz="2400" b="1" dirty="0">
                <a:solidFill>
                  <a:schemeClr val="accent2"/>
                </a:solidFill>
                <a:latin typeface="Helvetica" panose="020B0604020202020204" pitchFamily="34" charset="0"/>
                <a:cs typeface="Helvetica" panose="020B0604020202020204" pitchFamily="34" charset="0"/>
              </a:rPr>
              <a:t>Distantly inseminated: </a:t>
            </a:r>
            <a:r>
              <a:rPr lang="en-US" sz="2400" dirty="0">
                <a:latin typeface="Helvetica" panose="020B0604020202020204" pitchFamily="34" charset="0"/>
                <a:cs typeface="Helvetica" panose="020B0604020202020204" pitchFamily="34" charset="0"/>
              </a:rPr>
              <a:t>Mated two days prior to the experiment</a:t>
            </a:r>
            <a:endParaRPr lang="en-CA" sz="2400" dirty="0">
              <a:latin typeface="Helvetica" panose="020B0604020202020204" pitchFamily="34" charset="0"/>
              <a:cs typeface="Helvetica" panose="020B0604020202020204" pitchFamily="34" charset="0"/>
            </a:endParaRPr>
          </a:p>
        </p:txBody>
      </p:sp>
      <p:sp>
        <p:nvSpPr>
          <p:cNvPr id="39" name="TextBox 38">
            <a:extLst>
              <a:ext uri="{FF2B5EF4-FFF2-40B4-BE49-F238E27FC236}">
                <a16:creationId xmlns:a16="http://schemas.microsoft.com/office/drawing/2014/main" id="{AA5EABA1-2AB9-48EA-BB3B-047C6A84D288}"/>
              </a:ext>
            </a:extLst>
          </p:cNvPr>
          <p:cNvSpPr txBox="1"/>
          <p:nvPr/>
        </p:nvSpPr>
        <p:spPr>
          <a:xfrm>
            <a:off x="287715" y="4941148"/>
            <a:ext cx="12022180" cy="461665"/>
          </a:xfrm>
          <a:prstGeom prst="rect">
            <a:avLst/>
          </a:prstGeom>
          <a:noFill/>
        </p:spPr>
        <p:txBody>
          <a:bodyPr wrap="square">
            <a:spAutoFit/>
          </a:bodyPr>
          <a:lstStyle/>
          <a:p>
            <a:r>
              <a:rPr lang="en-US" sz="2400" b="1" dirty="0">
                <a:solidFill>
                  <a:srgbClr val="CC0000"/>
                </a:solidFill>
                <a:latin typeface="Helvetica" panose="020B0604020202020204" pitchFamily="34" charset="0"/>
                <a:cs typeface="Helvetica" panose="020B0604020202020204" pitchFamily="34" charset="0"/>
              </a:rPr>
              <a:t>Recently inseminated:</a:t>
            </a:r>
            <a:r>
              <a:rPr lang="en-US" sz="2400" dirty="0">
                <a:solidFill>
                  <a:srgbClr val="CC0000"/>
                </a:solidFill>
                <a:latin typeface="Helvetica" panose="020B0604020202020204" pitchFamily="34" charset="0"/>
                <a:cs typeface="Helvetica" panose="020B0604020202020204" pitchFamily="34" charset="0"/>
              </a:rPr>
              <a:t> </a:t>
            </a:r>
            <a:r>
              <a:rPr lang="en-US" sz="2400" dirty="0">
                <a:latin typeface="Helvetica" panose="020B0604020202020204" pitchFamily="34" charset="0"/>
                <a:cs typeface="Helvetica" panose="020B0604020202020204" pitchFamily="34" charset="0"/>
              </a:rPr>
              <a:t>Mated two days prior + immediately before the experiment</a:t>
            </a:r>
            <a:endParaRPr lang="en-CA" sz="2400" dirty="0">
              <a:latin typeface="Helvetica" panose="020B0604020202020204" pitchFamily="34" charset="0"/>
              <a:cs typeface="Helvetica" panose="020B0604020202020204" pitchFamily="34" charset="0"/>
            </a:endParaRPr>
          </a:p>
        </p:txBody>
      </p:sp>
      <p:sp>
        <p:nvSpPr>
          <p:cNvPr id="26" name="TextBox 25">
            <a:extLst>
              <a:ext uri="{FF2B5EF4-FFF2-40B4-BE49-F238E27FC236}">
                <a16:creationId xmlns:a16="http://schemas.microsoft.com/office/drawing/2014/main" id="{BD0B9F2A-3534-4B5F-99F6-CAAD0E5878B8}"/>
              </a:ext>
            </a:extLst>
          </p:cNvPr>
          <p:cNvSpPr txBox="1"/>
          <p:nvPr/>
        </p:nvSpPr>
        <p:spPr>
          <a:xfrm>
            <a:off x="287715" y="5953411"/>
            <a:ext cx="8773657" cy="461665"/>
          </a:xfrm>
          <a:prstGeom prst="rect">
            <a:avLst/>
          </a:prstGeom>
          <a:noFill/>
        </p:spPr>
        <p:txBody>
          <a:bodyPr wrap="square">
            <a:spAutoFit/>
          </a:bodyPr>
          <a:lstStyle/>
          <a:p>
            <a:r>
              <a:rPr lang="en-US" sz="2400" dirty="0">
                <a:latin typeface="Helvetica" panose="020B0604020202020204" pitchFamily="34" charset="0"/>
                <a:cs typeface="Helvetica" panose="020B0604020202020204" pitchFamily="34" charset="0"/>
              </a:rPr>
              <a:t>5 replicates in total resulting in 30 females per treatment</a:t>
            </a:r>
            <a:endParaRPr lang="en-CA" sz="2400"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B539BEF1-56D9-4A76-B461-A8317D244A8E}"/>
              </a:ext>
            </a:extLst>
          </p:cNvPr>
          <p:cNvGrpSpPr/>
          <p:nvPr/>
        </p:nvGrpSpPr>
        <p:grpSpPr>
          <a:xfrm>
            <a:off x="624645" y="1449704"/>
            <a:ext cx="10942709" cy="3063615"/>
            <a:chOff x="624645" y="1515013"/>
            <a:chExt cx="10942709" cy="3063615"/>
          </a:xfrm>
        </p:grpSpPr>
        <p:grpSp>
          <p:nvGrpSpPr>
            <p:cNvPr id="34" name="Group 33">
              <a:extLst>
                <a:ext uri="{FF2B5EF4-FFF2-40B4-BE49-F238E27FC236}">
                  <a16:creationId xmlns:a16="http://schemas.microsoft.com/office/drawing/2014/main" id="{9F0AA19F-B111-468F-BA25-E29A9F4975E9}"/>
                </a:ext>
              </a:extLst>
            </p:cNvPr>
            <p:cNvGrpSpPr/>
            <p:nvPr/>
          </p:nvGrpSpPr>
          <p:grpSpPr>
            <a:xfrm>
              <a:off x="624645" y="1515013"/>
              <a:ext cx="10942709" cy="3063615"/>
              <a:chOff x="287715" y="1250210"/>
              <a:chExt cx="10942709" cy="3063615"/>
            </a:xfrm>
          </p:grpSpPr>
          <p:grpSp>
            <p:nvGrpSpPr>
              <p:cNvPr id="22" name="Group 21">
                <a:extLst>
                  <a:ext uri="{FF2B5EF4-FFF2-40B4-BE49-F238E27FC236}">
                    <a16:creationId xmlns:a16="http://schemas.microsoft.com/office/drawing/2014/main" id="{24CCF9DB-1800-469F-B712-00C1BB2C05B0}"/>
                  </a:ext>
                </a:extLst>
              </p:cNvPr>
              <p:cNvGrpSpPr/>
              <p:nvPr/>
            </p:nvGrpSpPr>
            <p:grpSpPr>
              <a:xfrm>
                <a:off x="287715" y="1772051"/>
                <a:ext cx="10942709" cy="2243370"/>
                <a:chOff x="971320" y="2478135"/>
                <a:chExt cx="10942709" cy="2243370"/>
              </a:xfrm>
            </p:grpSpPr>
            <p:sp>
              <p:nvSpPr>
                <p:cNvPr id="13" name="TextBox 12">
                  <a:extLst>
                    <a:ext uri="{FF2B5EF4-FFF2-40B4-BE49-F238E27FC236}">
                      <a16:creationId xmlns:a16="http://schemas.microsoft.com/office/drawing/2014/main" id="{6494B324-7BC9-42C6-9E98-C74F5E35DAFC}"/>
                    </a:ext>
                  </a:extLst>
                </p:cNvPr>
                <p:cNvSpPr txBox="1"/>
                <p:nvPr/>
              </p:nvSpPr>
              <p:spPr>
                <a:xfrm>
                  <a:off x="11036712" y="3189528"/>
                  <a:ext cx="877317"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12 </a:t>
                  </a:r>
                </a:p>
              </p:txBody>
            </p:sp>
            <p:grpSp>
              <p:nvGrpSpPr>
                <p:cNvPr id="21" name="Group 20">
                  <a:extLst>
                    <a:ext uri="{FF2B5EF4-FFF2-40B4-BE49-F238E27FC236}">
                      <a16:creationId xmlns:a16="http://schemas.microsoft.com/office/drawing/2014/main" id="{68078911-F21D-499B-847E-30A6844CA3C6}"/>
                    </a:ext>
                  </a:extLst>
                </p:cNvPr>
                <p:cNvGrpSpPr/>
                <p:nvPr/>
              </p:nvGrpSpPr>
              <p:grpSpPr>
                <a:xfrm>
                  <a:off x="971320" y="2478135"/>
                  <a:ext cx="4333424" cy="2243370"/>
                  <a:chOff x="971320" y="2478135"/>
                  <a:chExt cx="4333424" cy="2243370"/>
                </a:xfrm>
              </p:grpSpPr>
              <p:sp>
                <p:nvSpPr>
                  <p:cNvPr id="8" name="TextBox 7">
                    <a:extLst>
                      <a:ext uri="{FF2B5EF4-FFF2-40B4-BE49-F238E27FC236}">
                        <a16:creationId xmlns:a16="http://schemas.microsoft.com/office/drawing/2014/main" id="{462DDD91-2671-4A9D-A0EF-A527A8FDE08E}"/>
                      </a:ext>
                    </a:extLst>
                  </p:cNvPr>
                  <p:cNvSpPr txBox="1"/>
                  <p:nvPr/>
                </p:nvSpPr>
                <p:spPr>
                  <a:xfrm>
                    <a:off x="3855442" y="2654117"/>
                    <a:ext cx="680620"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6 </a:t>
                    </a:r>
                  </a:p>
                </p:txBody>
              </p:sp>
              <p:sp>
                <p:nvSpPr>
                  <p:cNvPr id="9" name="TextBox 8">
                    <a:extLst>
                      <a:ext uri="{FF2B5EF4-FFF2-40B4-BE49-F238E27FC236}">
                        <a16:creationId xmlns:a16="http://schemas.microsoft.com/office/drawing/2014/main" id="{447D3C5A-5877-4C00-9EF7-7E3D018C96B4}"/>
                      </a:ext>
                    </a:extLst>
                  </p:cNvPr>
                  <p:cNvSpPr txBox="1"/>
                  <p:nvPr/>
                </p:nvSpPr>
                <p:spPr>
                  <a:xfrm>
                    <a:off x="3855442" y="3839249"/>
                    <a:ext cx="680620" cy="461665"/>
                  </a:xfrm>
                  <a:prstGeom prst="rect">
                    <a:avLst/>
                  </a:prstGeom>
                  <a:noFill/>
                </p:spPr>
                <p:txBody>
                  <a:bodyPr wrap="square">
                    <a:spAutoFit/>
                  </a:bodyPr>
                  <a:lstStyle/>
                  <a:p>
                    <a:r>
                      <a:rPr lang="en-CA" sz="2400" dirty="0">
                        <a:latin typeface="Helvetica" panose="020B0604020202020204" pitchFamily="34" charset="0"/>
                        <a:cs typeface="Helvetica" panose="020B0604020202020204" pitchFamily="34" charset="0"/>
                      </a:rPr>
                      <a:t>x 6 </a:t>
                    </a:r>
                  </a:p>
                </p:txBody>
              </p:sp>
              <p:sp>
                <p:nvSpPr>
                  <p:cNvPr id="15" name="TextBox 14">
                    <a:extLst>
                      <a:ext uri="{FF2B5EF4-FFF2-40B4-BE49-F238E27FC236}">
                        <a16:creationId xmlns:a16="http://schemas.microsoft.com/office/drawing/2014/main" id="{6C90A7EB-4A0F-4C47-8068-F2EB2AE46050}"/>
                      </a:ext>
                    </a:extLst>
                  </p:cNvPr>
                  <p:cNvSpPr txBox="1"/>
                  <p:nvPr/>
                </p:nvSpPr>
                <p:spPr>
                  <a:xfrm>
                    <a:off x="971320" y="2478135"/>
                    <a:ext cx="1980240" cy="1015663"/>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Recently inseminated</a:t>
                    </a:r>
                    <a:br>
                      <a:rPr lang="en-US" sz="2000" b="1" dirty="0">
                        <a:effectLst/>
                        <a:latin typeface="Helvetica" panose="020B0604020202020204" pitchFamily="34" charset="0"/>
                        <a:ea typeface="Calibri" panose="020F0502020204030204" pitchFamily="34" charset="0"/>
                        <a:cs typeface="Helvetica" panose="020B0604020202020204" pitchFamily="34" charset="0"/>
                      </a:rPr>
                    </a:br>
                    <a:r>
                      <a:rPr lang="en-US" sz="2000" b="1" dirty="0">
                        <a:effectLst/>
                        <a:latin typeface="Helvetica" panose="020B0604020202020204" pitchFamily="34" charset="0"/>
                        <a:ea typeface="Calibri" panose="020F0502020204030204" pitchFamily="34" charset="0"/>
                        <a:cs typeface="Helvetica" panose="020B0604020202020204" pitchFamily="34" charset="0"/>
                      </a:rPr>
                      <a:t>female</a:t>
                    </a:r>
                    <a:endParaRPr lang="en-CA" sz="2800" dirty="0">
                      <a:latin typeface="Helvetica" panose="020B0604020202020204" pitchFamily="34" charset="0"/>
                      <a:cs typeface="Helvetica" panose="020B0604020202020204" pitchFamily="34" charset="0"/>
                    </a:endParaRPr>
                  </a:p>
                </p:txBody>
              </p:sp>
              <p:sp>
                <p:nvSpPr>
                  <p:cNvPr id="16" name="TextBox 15">
                    <a:extLst>
                      <a:ext uri="{FF2B5EF4-FFF2-40B4-BE49-F238E27FC236}">
                        <a16:creationId xmlns:a16="http://schemas.microsoft.com/office/drawing/2014/main" id="{2212FEE7-CF3A-4FD3-AFD8-96CC6CA2BDDA}"/>
                      </a:ext>
                    </a:extLst>
                  </p:cNvPr>
                  <p:cNvSpPr txBox="1"/>
                  <p:nvPr/>
                </p:nvSpPr>
                <p:spPr>
                  <a:xfrm>
                    <a:off x="1104951" y="3705842"/>
                    <a:ext cx="1809140" cy="1015663"/>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Distantly inseminated</a:t>
                    </a:r>
                    <a:br>
                      <a:rPr lang="en-US" sz="2000" b="1" dirty="0">
                        <a:effectLst/>
                        <a:latin typeface="Helvetica" panose="020B0604020202020204" pitchFamily="34" charset="0"/>
                        <a:ea typeface="Calibri" panose="020F0502020204030204" pitchFamily="34" charset="0"/>
                        <a:cs typeface="Helvetica" panose="020B0604020202020204" pitchFamily="34" charset="0"/>
                      </a:rPr>
                    </a:br>
                    <a:r>
                      <a:rPr lang="en-US" sz="2000" b="1" dirty="0">
                        <a:effectLst/>
                        <a:latin typeface="Helvetica" panose="020B0604020202020204" pitchFamily="34" charset="0"/>
                        <a:ea typeface="Calibri" panose="020F0502020204030204" pitchFamily="34" charset="0"/>
                        <a:cs typeface="Helvetica" panose="020B0604020202020204" pitchFamily="34" charset="0"/>
                      </a:rPr>
                      <a:t>female</a:t>
                    </a:r>
                    <a:endParaRPr lang="en-CA" sz="2800" dirty="0">
                      <a:latin typeface="Helvetica" panose="020B0604020202020204" pitchFamily="34" charset="0"/>
                      <a:cs typeface="Helvetica" panose="020B0604020202020204" pitchFamily="34" charset="0"/>
                    </a:endParaRPr>
                  </a:p>
                </p:txBody>
              </p:sp>
              <p:cxnSp>
                <p:nvCxnSpPr>
                  <p:cNvPr id="17" name="Straight Arrow Connector 16">
                    <a:extLst>
                      <a:ext uri="{FF2B5EF4-FFF2-40B4-BE49-F238E27FC236}">
                        <a16:creationId xmlns:a16="http://schemas.microsoft.com/office/drawing/2014/main" id="{3A557F3D-B2A0-4C00-B164-403635C6612E}"/>
                      </a:ext>
                    </a:extLst>
                  </p:cNvPr>
                  <p:cNvCxnSpPr>
                    <a:cxnSpLocks/>
                  </p:cNvCxnSpPr>
                  <p:nvPr/>
                </p:nvCxnSpPr>
                <p:spPr>
                  <a:xfrm>
                    <a:off x="4536062" y="2892758"/>
                    <a:ext cx="768682"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2E873BD0-3F91-477D-9AC7-B4C58B549B55}"/>
                      </a:ext>
                    </a:extLst>
                  </p:cNvPr>
                  <p:cNvCxnSpPr>
                    <a:cxnSpLocks/>
                  </p:cNvCxnSpPr>
                  <p:nvPr/>
                </p:nvCxnSpPr>
                <p:spPr>
                  <a:xfrm>
                    <a:off x="4536062" y="4079848"/>
                    <a:ext cx="768682"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cxnSp>
              <p:nvCxnSpPr>
                <p:cNvPr id="20" name="Straight Arrow Connector 19">
                  <a:extLst>
                    <a:ext uri="{FF2B5EF4-FFF2-40B4-BE49-F238E27FC236}">
                      <a16:creationId xmlns:a16="http://schemas.microsoft.com/office/drawing/2014/main" id="{6DD94879-5F70-4F25-BC5B-501402B51CE1}"/>
                    </a:ext>
                  </a:extLst>
                </p:cNvPr>
                <p:cNvCxnSpPr>
                  <a:cxnSpLocks/>
                </p:cNvCxnSpPr>
                <p:nvPr/>
              </p:nvCxnSpPr>
              <p:spPr>
                <a:xfrm flipH="1">
                  <a:off x="9448982" y="3374196"/>
                  <a:ext cx="75487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graphicFrame>
            <p:nvGraphicFramePr>
              <p:cNvPr id="14" name="Object 13">
                <a:extLst>
                  <a:ext uri="{FF2B5EF4-FFF2-40B4-BE49-F238E27FC236}">
                    <a16:creationId xmlns:a16="http://schemas.microsoft.com/office/drawing/2014/main" id="{450A4964-F0B2-4DBD-A47F-6035D3E23314}"/>
                  </a:ext>
                </a:extLst>
              </p:cNvPr>
              <p:cNvGraphicFramePr>
                <a:graphicFrameLocks noChangeAspect="1"/>
              </p:cNvGraphicFramePr>
              <p:nvPr/>
            </p:nvGraphicFramePr>
            <p:xfrm>
              <a:off x="4857481" y="1250210"/>
              <a:ext cx="3866961" cy="3063615"/>
            </p:xfrm>
            <a:graphic>
              <a:graphicData uri="http://schemas.openxmlformats.org/presentationml/2006/ole">
                <mc:AlternateContent xmlns:mc="http://schemas.openxmlformats.org/markup-compatibility/2006">
                  <mc:Choice xmlns:v="urn:schemas-microsoft-com:vml" Requires="v">
                    <p:oleObj name="Bitmap Image" r:id="rId3" imgW="1352520" imgH="1071720" progId="Paint.Picture">
                      <p:embed/>
                    </p:oleObj>
                  </mc:Choice>
                  <mc:Fallback>
                    <p:oleObj name="Bitmap Image" r:id="rId3" imgW="1352520" imgH="1071720" progId="Paint.Picture">
                      <p:embed/>
                      <p:pic>
                        <p:nvPicPr>
                          <p:cNvPr id="14" name="Object 13">
                            <a:extLst>
                              <a:ext uri="{FF2B5EF4-FFF2-40B4-BE49-F238E27FC236}">
                                <a16:creationId xmlns:a16="http://schemas.microsoft.com/office/drawing/2014/main" id="{450A4964-F0B2-4DBD-A47F-6035D3E23314}"/>
                              </a:ext>
                            </a:extLst>
                          </p:cNvPr>
                          <p:cNvPicPr/>
                          <p:nvPr/>
                        </p:nvPicPr>
                        <p:blipFill>
                          <a:blip r:embed="rId4"/>
                          <a:stretch>
                            <a:fillRect/>
                          </a:stretch>
                        </p:blipFill>
                        <p:spPr>
                          <a:xfrm>
                            <a:off x="4857481" y="1250210"/>
                            <a:ext cx="3866961" cy="3063615"/>
                          </a:xfrm>
                          <a:prstGeom prst="rect">
                            <a:avLst/>
                          </a:prstGeom>
                        </p:spPr>
                      </p:pic>
                    </p:oleObj>
                  </mc:Fallback>
                </mc:AlternateContent>
              </a:graphicData>
            </a:graphic>
          </p:graphicFrame>
          <p:pic>
            <p:nvPicPr>
              <p:cNvPr id="24" name="Picture 23">
                <a:extLst>
                  <a:ext uri="{FF2B5EF4-FFF2-40B4-BE49-F238E27FC236}">
                    <a16:creationId xmlns:a16="http://schemas.microsoft.com/office/drawing/2014/main" id="{48DBFFBE-90F2-4714-8E2F-6D805625CF51}"/>
                  </a:ext>
                </a:extLst>
              </p:cNvPr>
              <p:cNvPicPr>
                <a:picLocks noChangeAspect="1"/>
              </p:cNvPicPr>
              <p:nvPr/>
            </p:nvPicPr>
            <p:blipFill>
              <a:blip r:embed="rId5"/>
              <a:stretch>
                <a:fillRect/>
              </a:stretch>
            </p:blipFill>
            <p:spPr>
              <a:xfrm>
                <a:off x="2176559" y="1645794"/>
                <a:ext cx="949744" cy="996894"/>
              </a:xfrm>
              <a:prstGeom prst="rect">
                <a:avLst/>
              </a:prstGeom>
            </p:spPr>
          </p:pic>
          <p:graphicFrame>
            <p:nvGraphicFramePr>
              <p:cNvPr id="25" name="Object 24">
                <a:extLst>
                  <a:ext uri="{FF2B5EF4-FFF2-40B4-BE49-F238E27FC236}">
                    <a16:creationId xmlns:a16="http://schemas.microsoft.com/office/drawing/2014/main" id="{61247155-5675-4068-B1C5-F2E76E9D06B8}"/>
                  </a:ext>
                </a:extLst>
              </p:cNvPr>
              <p:cNvGraphicFramePr>
                <a:graphicFrameLocks noChangeAspect="1"/>
              </p:cNvGraphicFramePr>
              <p:nvPr/>
            </p:nvGraphicFramePr>
            <p:xfrm>
              <a:off x="2176558" y="2782016"/>
              <a:ext cx="949745" cy="1005421"/>
            </p:xfrm>
            <a:graphic>
              <a:graphicData uri="http://schemas.openxmlformats.org/presentationml/2006/ole">
                <mc:AlternateContent xmlns:mc="http://schemas.openxmlformats.org/markup-compatibility/2006">
                  <mc:Choice xmlns:v="urn:schemas-microsoft-com:vml" Requires="v">
                    <p:oleObj name="Bitmap Image" r:id="rId6" imgW="6724800" imgH="7120080" progId="Paint.Picture">
                      <p:embed/>
                    </p:oleObj>
                  </mc:Choice>
                  <mc:Fallback>
                    <p:oleObj name="Bitmap Image" r:id="rId6" imgW="6724800" imgH="7120080" progId="Paint.Picture">
                      <p:embed/>
                      <p:pic>
                        <p:nvPicPr>
                          <p:cNvPr id="25" name="Object 24">
                            <a:extLst>
                              <a:ext uri="{FF2B5EF4-FFF2-40B4-BE49-F238E27FC236}">
                                <a16:creationId xmlns:a16="http://schemas.microsoft.com/office/drawing/2014/main" id="{61247155-5675-4068-B1C5-F2E76E9D06B8}"/>
                              </a:ext>
                            </a:extLst>
                          </p:cNvPr>
                          <p:cNvPicPr/>
                          <p:nvPr/>
                        </p:nvPicPr>
                        <p:blipFill>
                          <a:blip r:embed="rId7"/>
                          <a:stretch>
                            <a:fillRect/>
                          </a:stretch>
                        </p:blipFill>
                        <p:spPr>
                          <a:xfrm>
                            <a:off x="2176558" y="2782016"/>
                            <a:ext cx="949745" cy="1005421"/>
                          </a:xfrm>
                          <a:prstGeom prst="rect">
                            <a:avLst/>
                          </a:prstGeom>
                        </p:spPr>
                      </p:pic>
                    </p:oleObj>
                  </mc:Fallback>
                </mc:AlternateContent>
              </a:graphicData>
            </a:graphic>
          </p:graphicFrame>
          <p:graphicFrame>
            <p:nvGraphicFramePr>
              <p:cNvPr id="28" name="Object 27">
                <a:extLst>
                  <a:ext uri="{FF2B5EF4-FFF2-40B4-BE49-F238E27FC236}">
                    <a16:creationId xmlns:a16="http://schemas.microsoft.com/office/drawing/2014/main" id="{C55A12A8-F84C-4FA6-98FE-4D6929A0D74F}"/>
                  </a:ext>
                </a:extLst>
              </p:cNvPr>
              <p:cNvGraphicFramePr>
                <a:graphicFrameLocks noChangeAspect="1"/>
              </p:cNvGraphicFramePr>
              <p:nvPr/>
            </p:nvGraphicFramePr>
            <p:xfrm>
              <a:off x="9351144" y="2146935"/>
              <a:ext cx="1001963" cy="991505"/>
            </p:xfrm>
            <a:graphic>
              <a:graphicData uri="http://schemas.openxmlformats.org/presentationml/2006/ole">
                <mc:AlternateContent xmlns:mc="http://schemas.openxmlformats.org/markup-compatibility/2006">
                  <mc:Choice xmlns:v="urn:schemas-microsoft-com:vml" Requires="v">
                    <p:oleObj name="Bitmap Image" r:id="rId8" imgW="7267680" imgH="7191360" progId="Paint.Picture">
                      <p:embed/>
                    </p:oleObj>
                  </mc:Choice>
                  <mc:Fallback>
                    <p:oleObj name="Bitmap Image" r:id="rId8" imgW="7267680" imgH="7191360" progId="Paint.Picture">
                      <p:embed/>
                      <p:pic>
                        <p:nvPicPr>
                          <p:cNvPr id="28" name="Object 27">
                            <a:extLst>
                              <a:ext uri="{FF2B5EF4-FFF2-40B4-BE49-F238E27FC236}">
                                <a16:creationId xmlns:a16="http://schemas.microsoft.com/office/drawing/2014/main" id="{C55A12A8-F84C-4FA6-98FE-4D6929A0D74F}"/>
                              </a:ext>
                            </a:extLst>
                          </p:cNvPr>
                          <p:cNvPicPr/>
                          <p:nvPr/>
                        </p:nvPicPr>
                        <p:blipFill>
                          <a:blip r:embed="rId9"/>
                          <a:stretch>
                            <a:fillRect/>
                          </a:stretch>
                        </p:blipFill>
                        <p:spPr>
                          <a:xfrm>
                            <a:off x="9351144" y="2146935"/>
                            <a:ext cx="1001963" cy="991505"/>
                          </a:xfrm>
                          <a:prstGeom prst="rect">
                            <a:avLst/>
                          </a:prstGeom>
                        </p:spPr>
                      </p:pic>
                    </p:oleObj>
                  </mc:Fallback>
                </mc:AlternateContent>
              </a:graphicData>
            </a:graphic>
          </p:graphicFrame>
          <p:pic>
            <p:nvPicPr>
              <p:cNvPr id="30" name="Graphic 29" descr="Female with solid fill">
                <a:extLst>
                  <a:ext uri="{FF2B5EF4-FFF2-40B4-BE49-F238E27FC236}">
                    <a16:creationId xmlns:a16="http://schemas.microsoft.com/office/drawing/2014/main" id="{20563E7E-852A-4926-B169-AFAA7D54EE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08484" y="2056986"/>
                <a:ext cx="477018" cy="477018"/>
              </a:xfrm>
              <a:prstGeom prst="rect">
                <a:avLst/>
              </a:prstGeom>
            </p:spPr>
          </p:pic>
          <p:pic>
            <p:nvPicPr>
              <p:cNvPr id="32" name="Graphic 31" descr="Female with solid fill">
                <a:extLst>
                  <a:ext uri="{FF2B5EF4-FFF2-40B4-BE49-F238E27FC236}">
                    <a16:creationId xmlns:a16="http://schemas.microsoft.com/office/drawing/2014/main" id="{E921BF5C-D881-40CE-8642-FFDF28873E4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08484" y="3190491"/>
                <a:ext cx="477018" cy="477018"/>
              </a:xfrm>
              <a:prstGeom prst="rect">
                <a:avLst/>
              </a:prstGeom>
            </p:spPr>
          </p:pic>
          <p:pic>
            <p:nvPicPr>
              <p:cNvPr id="33" name="Graphic 32" descr="Male with solid fill">
                <a:extLst>
                  <a:ext uri="{FF2B5EF4-FFF2-40B4-BE49-F238E27FC236}">
                    <a16:creationId xmlns:a16="http://schemas.microsoft.com/office/drawing/2014/main" id="{08CE7A3C-F6E5-47EF-B285-445BD4F797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93523" y="2564778"/>
                <a:ext cx="434980" cy="434980"/>
              </a:xfrm>
              <a:prstGeom prst="rect">
                <a:avLst/>
              </a:prstGeom>
            </p:spPr>
          </p:pic>
        </p:grpSp>
        <p:sp>
          <p:nvSpPr>
            <p:cNvPr id="27" name="TextBox 26">
              <a:extLst>
                <a:ext uri="{FF2B5EF4-FFF2-40B4-BE49-F238E27FC236}">
                  <a16:creationId xmlns:a16="http://schemas.microsoft.com/office/drawing/2014/main" id="{E3B4B12E-0C4E-4594-93A0-861C1BB74E53}"/>
                </a:ext>
              </a:extLst>
            </p:cNvPr>
            <p:cNvSpPr txBox="1"/>
            <p:nvPr/>
          </p:nvSpPr>
          <p:spPr>
            <a:xfrm>
              <a:off x="9284485" y="3373506"/>
              <a:ext cx="1809140" cy="400110"/>
            </a:xfrm>
            <a:prstGeom prst="rect">
              <a:avLst/>
            </a:prstGeom>
            <a:noFill/>
          </p:spPr>
          <p:txBody>
            <a:bodyPr wrap="square">
              <a:spAutoFit/>
            </a:bodyPr>
            <a:lstStyle/>
            <a:p>
              <a:pPr algn="ctr"/>
              <a:r>
                <a:rPr lang="en-US" sz="2000" b="1" dirty="0">
                  <a:effectLst/>
                  <a:latin typeface="Helvetica" panose="020B0604020202020204" pitchFamily="34" charset="0"/>
                  <a:ea typeface="Calibri" panose="020F0502020204030204" pitchFamily="34" charset="0"/>
                  <a:cs typeface="Helvetica" panose="020B0604020202020204" pitchFamily="34" charset="0"/>
                </a:rPr>
                <a:t>Male</a:t>
              </a:r>
              <a:endParaRPr lang="en-CA" sz="28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69612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9523B8-E07C-436A-8E4A-FA1437330372}"/>
              </a:ext>
            </a:extLst>
          </p:cNvPr>
          <p:cNvSpPr txBox="1"/>
          <p:nvPr/>
        </p:nvSpPr>
        <p:spPr>
          <a:xfrm>
            <a:off x="369409" y="236034"/>
            <a:ext cx="11453181" cy="1077218"/>
          </a:xfrm>
          <a:prstGeom prst="rect">
            <a:avLst/>
          </a:prstGeom>
          <a:noFill/>
        </p:spPr>
        <p:txBody>
          <a:bodyPr wrap="square" rtlCol="0">
            <a:spAutoFit/>
          </a:bodyPr>
          <a:lstStyle/>
          <a:p>
            <a:pPr algn="ctr"/>
            <a:r>
              <a:rPr lang="en-US" sz="3200" dirty="0">
                <a:latin typeface="Helvetica" panose="020B0604020202020204" pitchFamily="34" charset="0"/>
                <a:cs typeface="Helvetica" panose="020B0604020202020204" pitchFamily="34" charset="0"/>
              </a:rPr>
              <a:t>We live observed all sexual interactions for one hour where observers were blind to female treatment</a:t>
            </a:r>
            <a:endParaRPr lang="en-CA" sz="3200" dirty="0">
              <a:latin typeface="Helvetica" panose="020B0604020202020204" pitchFamily="34" charset="0"/>
              <a:cs typeface="Helvetica" panose="020B0604020202020204" pitchFamily="34" charset="0"/>
            </a:endParaRPr>
          </a:p>
        </p:txBody>
      </p:sp>
      <p:pic>
        <p:nvPicPr>
          <p:cNvPr id="3" name="Picture 2" descr="A picture containing text, dark&#10;&#10;Description automatically generated">
            <a:extLst>
              <a:ext uri="{FF2B5EF4-FFF2-40B4-BE49-F238E27FC236}">
                <a16:creationId xmlns:a16="http://schemas.microsoft.com/office/drawing/2014/main" id="{4231715A-49B4-43DD-9695-C4E3AC0CA525}"/>
              </a:ext>
            </a:extLst>
          </p:cNvPr>
          <p:cNvPicPr>
            <a:picLocks noChangeAspect="1"/>
          </p:cNvPicPr>
          <p:nvPr/>
        </p:nvPicPr>
        <p:blipFill rotWithShape="1">
          <a:blip r:embed="rId3">
            <a:extLst>
              <a:ext uri="{28A0092B-C50C-407E-A947-70E740481C1C}">
                <a14:useLocalDpi xmlns:a14="http://schemas.microsoft.com/office/drawing/2010/main" val="0"/>
              </a:ext>
            </a:extLst>
          </a:blip>
          <a:srcRect l="27213" t="1" r="17128" b="27924"/>
          <a:stretch/>
        </p:blipFill>
        <p:spPr>
          <a:xfrm>
            <a:off x="571739" y="1454002"/>
            <a:ext cx="5380836" cy="4629355"/>
          </a:xfrm>
          <a:prstGeom prst="rect">
            <a:avLst/>
          </a:prstGeom>
        </p:spPr>
      </p:pic>
      <p:pic>
        <p:nvPicPr>
          <p:cNvPr id="8" name="Picture 7" descr="A picture containing indoor&#10;&#10;Description automatically generated">
            <a:extLst>
              <a:ext uri="{FF2B5EF4-FFF2-40B4-BE49-F238E27FC236}">
                <a16:creationId xmlns:a16="http://schemas.microsoft.com/office/drawing/2014/main" id="{B2D1B45E-A8C6-4CFB-8195-6672E8AD6D4E}"/>
              </a:ext>
            </a:extLst>
          </p:cNvPr>
          <p:cNvPicPr>
            <a:picLocks noChangeAspect="1"/>
          </p:cNvPicPr>
          <p:nvPr/>
        </p:nvPicPr>
        <p:blipFill rotWithShape="1">
          <a:blip r:embed="rId4">
            <a:extLst>
              <a:ext uri="{28A0092B-C50C-407E-A947-70E740481C1C}">
                <a14:useLocalDpi xmlns:a14="http://schemas.microsoft.com/office/drawing/2010/main" val="0"/>
              </a:ext>
            </a:extLst>
          </a:blip>
          <a:srcRect l="10905" r="10362"/>
          <a:stretch/>
        </p:blipFill>
        <p:spPr>
          <a:xfrm>
            <a:off x="6107952" y="1454002"/>
            <a:ext cx="5485980" cy="4629354"/>
          </a:xfrm>
          <a:prstGeom prst="rect">
            <a:avLst/>
          </a:prstGeom>
        </p:spPr>
      </p:pic>
    </p:spTree>
    <p:extLst>
      <p:ext uri="{BB962C8B-B14F-4D97-AF65-F5344CB8AC3E}">
        <p14:creationId xmlns:p14="http://schemas.microsoft.com/office/powerpoint/2010/main" val="1035637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8EE930B3-2594-40BA-BC3A-BDA23C537DB5}"/>
              </a:ext>
            </a:extLst>
          </p:cNvPr>
          <p:cNvSpPr/>
          <p:nvPr/>
        </p:nvSpPr>
        <p:spPr>
          <a:xfrm>
            <a:off x="2206008" y="4343853"/>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4" name="Rectangle: Rounded Corners 3">
            <a:extLst>
              <a:ext uri="{FF2B5EF4-FFF2-40B4-BE49-F238E27FC236}">
                <a16:creationId xmlns:a16="http://schemas.microsoft.com/office/drawing/2014/main" id="{26643058-0EB8-44FE-9032-4B367E1A82E0}"/>
              </a:ext>
            </a:extLst>
          </p:cNvPr>
          <p:cNvSpPr/>
          <p:nvPr/>
        </p:nvSpPr>
        <p:spPr>
          <a:xfrm>
            <a:off x="612299" y="319080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dirty="0"/>
          </a:p>
        </p:txBody>
      </p:sp>
      <p:cxnSp>
        <p:nvCxnSpPr>
          <p:cNvPr id="5" name="Straight Arrow Connector 4">
            <a:extLst>
              <a:ext uri="{FF2B5EF4-FFF2-40B4-BE49-F238E27FC236}">
                <a16:creationId xmlns:a16="http://schemas.microsoft.com/office/drawing/2014/main" id="{72025313-791F-4472-955B-88A39E059454}"/>
              </a:ext>
            </a:extLst>
          </p:cNvPr>
          <p:cNvCxnSpPr>
            <a:cxnSpLocks/>
          </p:cNvCxnSpPr>
          <p:nvPr/>
        </p:nvCxnSpPr>
        <p:spPr>
          <a:xfrm flipV="1">
            <a:off x="2060979" y="2672130"/>
            <a:ext cx="480042" cy="5575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83A22AF-EDD7-4412-9B19-4AA98CD3DEBD}"/>
              </a:ext>
            </a:extLst>
          </p:cNvPr>
          <p:cNvCxnSpPr>
            <a:cxnSpLocks/>
          </p:cNvCxnSpPr>
          <p:nvPr/>
        </p:nvCxnSpPr>
        <p:spPr>
          <a:xfrm>
            <a:off x="2000577" y="3775584"/>
            <a:ext cx="508616" cy="5467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EDD7152-C438-4002-B036-E69B18B3AC26}"/>
              </a:ext>
            </a:extLst>
          </p:cNvPr>
          <p:cNvGrpSpPr/>
          <p:nvPr/>
        </p:nvGrpSpPr>
        <p:grpSpPr>
          <a:xfrm>
            <a:off x="2208186" y="2021292"/>
            <a:ext cx="1483744" cy="646331"/>
            <a:chOff x="7639797" y="1891533"/>
            <a:chExt cx="1483744" cy="646331"/>
          </a:xfrm>
        </p:grpSpPr>
        <p:sp>
          <p:nvSpPr>
            <p:cNvPr id="10" name="Rectangle: Rounded Corners 9">
              <a:extLst>
                <a:ext uri="{FF2B5EF4-FFF2-40B4-BE49-F238E27FC236}">
                  <a16:creationId xmlns:a16="http://schemas.microsoft.com/office/drawing/2014/main" id="{F01D5867-DECC-4788-BAF5-4803E983C0E7}"/>
                </a:ext>
              </a:extLst>
            </p:cNvPr>
            <p:cNvSpPr/>
            <p:nvPr/>
          </p:nvSpPr>
          <p:spPr>
            <a:xfrm>
              <a:off x="7639797" y="192709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1" name="Rectangle 10">
              <a:extLst>
                <a:ext uri="{FF2B5EF4-FFF2-40B4-BE49-F238E27FC236}">
                  <a16:creationId xmlns:a16="http://schemas.microsoft.com/office/drawing/2014/main" id="{BB137CC6-F0D1-4B47-9EF1-8D4666F4AE9C}"/>
                </a:ext>
              </a:extLst>
            </p:cNvPr>
            <p:cNvSpPr/>
            <p:nvPr/>
          </p:nvSpPr>
          <p:spPr>
            <a:xfrm>
              <a:off x="7892264" y="1891533"/>
              <a:ext cx="974454"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avoids</a:t>
              </a:r>
            </a:p>
          </p:txBody>
        </p:sp>
      </p:grpSp>
      <p:sp>
        <p:nvSpPr>
          <p:cNvPr id="12" name="Rectangle 11">
            <a:extLst>
              <a:ext uri="{FF2B5EF4-FFF2-40B4-BE49-F238E27FC236}">
                <a16:creationId xmlns:a16="http://schemas.microsoft.com/office/drawing/2014/main" id="{A463392F-BA48-430E-8304-9A47C63C6CB2}"/>
              </a:ext>
            </a:extLst>
          </p:cNvPr>
          <p:cNvSpPr/>
          <p:nvPr/>
        </p:nvSpPr>
        <p:spPr>
          <a:xfrm>
            <a:off x="2473923" y="4322309"/>
            <a:ext cx="974454"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stays</a:t>
            </a:r>
          </a:p>
        </p:txBody>
      </p:sp>
      <p:cxnSp>
        <p:nvCxnSpPr>
          <p:cNvPr id="20" name="Straight Arrow Connector 19">
            <a:extLst>
              <a:ext uri="{FF2B5EF4-FFF2-40B4-BE49-F238E27FC236}">
                <a16:creationId xmlns:a16="http://schemas.microsoft.com/office/drawing/2014/main" id="{2EA10829-5C9D-4276-B187-F54BEB3B70D2}"/>
              </a:ext>
            </a:extLst>
          </p:cNvPr>
          <p:cNvCxnSpPr>
            <a:cxnSpLocks/>
            <a:endCxn id="12" idx="0"/>
          </p:cNvCxnSpPr>
          <p:nvPr/>
        </p:nvCxnSpPr>
        <p:spPr>
          <a:xfrm flipH="1">
            <a:off x="2961150" y="3027733"/>
            <a:ext cx="1088928" cy="12945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6218EC1-E031-41B3-B715-70F06A75075D}"/>
              </a:ext>
            </a:extLst>
          </p:cNvPr>
          <p:cNvSpPr txBox="1"/>
          <p:nvPr/>
        </p:nvSpPr>
        <p:spPr>
          <a:xfrm>
            <a:off x="369409" y="236034"/>
            <a:ext cx="11453181" cy="584775"/>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Quantifying female avoidance and male abort rates</a:t>
            </a:r>
            <a:endParaRPr lang="en-CA" sz="3200" dirty="0">
              <a:latin typeface="Helvetica" panose="020B0604020202020204" pitchFamily="34" charset="0"/>
              <a:cs typeface="Helvetica" panose="020B0604020202020204" pitchFamily="34" charset="0"/>
            </a:endParaRPr>
          </a:p>
        </p:txBody>
      </p:sp>
      <p:sp>
        <p:nvSpPr>
          <p:cNvPr id="44" name="Rectangle 43">
            <a:extLst>
              <a:ext uri="{FF2B5EF4-FFF2-40B4-BE49-F238E27FC236}">
                <a16:creationId xmlns:a16="http://schemas.microsoft.com/office/drawing/2014/main" id="{74A80B74-41FB-4EF4-BD34-A11AED917453}"/>
              </a:ext>
            </a:extLst>
          </p:cNvPr>
          <p:cNvSpPr/>
          <p:nvPr/>
        </p:nvSpPr>
        <p:spPr>
          <a:xfrm>
            <a:off x="840937" y="3298530"/>
            <a:ext cx="974454" cy="369332"/>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Mount</a:t>
            </a:r>
          </a:p>
        </p:txBody>
      </p:sp>
      <p:grpSp>
        <p:nvGrpSpPr>
          <p:cNvPr id="48" name="Group 47">
            <a:extLst>
              <a:ext uri="{FF2B5EF4-FFF2-40B4-BE49-F238E27FC236}">
                <a16:creationId xmlns:a16="http://schemas.microsoft.com/office/drawing/2014/main" id="{ADFB8FFB-DB84-4BA5-A2F7-98CAE89E9F21}"/>
              </a:ext>
            </a:extLst>
          </p:cNvPr>
          <p:cNvGrpSpPr/>
          <p:nvPr/>
        </p:nvGrpSpPr>
        <p:grpSpPr>
          <a:xfrm>
            <a:off x="3687574" y="3775584"/>
            <a:ext cx="1828795" cy="1624546"/>
            <a:chOff x="3824422" y="3814235"/>
            <a:chExt cx="1828795" cy="1624546"/>
          </a:xfrm>
        </p:grpSpPr>
        <p:cxnSp>
          <p:nvCxnSpPr>
            <p:cNvPr id="7" name="Straight Arrow Connector 6">
              <a:extLst>
                <a:ext uri="{FF2B5EF4-FFF2-40B4-BE49-F238E27FC236}">
                  <a16:creationId xmlns:a16="http://schemas.microsoft.com/office/drawing/2014/main" id="{04234FD1-1F3D-4459-94A6-D91900A17B16}"/>
                </a:ext>
              </a:extLst>
            </p:cNvPr>
            <p:cNvCxnSpPr>
              <a:cxnSpLocks/>
            </p:cNvCxnSpPr>
            <p:nvPr/>
          </p:nvCxnSpPr>
          <p:spPr>
            <a:xfrm flipV="1">
              <a:off x="3826600" y="4360960"/>
              <a:ext cx="328498" cy="1551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250048-F8D7-4875-A058-A8209A2933C6}"/>
                </a:ext>
              </a:extLst>
            </p:cNvPr>
            <p:cNvCxnSpPr>
              <a:cxnSpLocks/>
            </p:cNvCxnSpPr>
            <p:nvPr/>
          </p:nvCxnSpPr>
          <p:spPr>
            <a:xfrm>
              <a:off x="3824422" y="4856249"/>
              <a:ext cx="319872" cy="1703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3FB6CAD9-C797-451C-A7D5-A25822AADBE5}"/>
                </a:ext>
              </a:extLst>
            </p:cNvPr>
            <p:cNvGrpSpPr/>
            <p:nvPr/>
          </p:nvGrpSpPr>
          <p:grpSpPr>
            <a:xfrm>
              <a:off x="4121873" y="3814235"/>
              <a:ext cx="1531344" cy="1624546"/>
              <a:chOff x="4121873" y="3814235"/>
              <a:chExt cx="1531344" cy="1624546"/>
            </a:xfrm>
          </p:grpSpPr>
          <p:sp>
            <p:nvSpPr>
              <p:cNvPr id="2" name="Rectangle: Rounded Corners 1">
                <a:extLst>
                  <a:ext uri="{FF2B5EF4-FFF2-40B4-BE49-F238E27FC236}">
                    <a16:creationId xmlns:a16="http://schemas.microsoft.com/office/drawing/2014/main" id="{5AF301B1-7E13-416D-A10B-6F1B99E73210}"/>
                  </a:ext>
                </a:extLst>
              </p:cNvPr>
              <p:cNvSpPr/>
              <p:nvPr/>
            </p:nvSpPr>
            <p:spPr>
              <a:xfrm>
                <a:off x="4155098" y="383577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9" name="Rectangle 18">
                <a:extLst>
                  <a:ext uri="{FF2B5EF4-FFF2-40B4-BE49-F238E27FC236}">
                    <a16:creationId xmlns:a16="http://schemas.microsoft.com/office/drawing/2014/main" id="{CEF5B686-30DE-40BA-BC0D-99D45ED1CA57}"/>
                  </a:ext>
                </a:extLst>
              </p:cNvPr>
              <p:cNvSpPr/>
              <p:nvPr/>
            </p:nvSpPr>
            <p:spPr>
              <a:xfrm>
                <a:off x="4312977" y="3814235"/>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Male aborts</a:t>
                </a:r>
              </a:p>
            </p:txBody>
          </p:sp>
          <p:grpSp>
            <p:nvGrpSpPr>
              <p:cNvPr id="46" name="Group 45">
                <a:extLst>
                  <a:ext uri="{FF2B5EF4-FFF2-40B4-BE49-F238E27FC236}">
                    <a16:creationId xmlns:a16="http://schemas.microsoft.com/office/drawing/2014/main" id="{46A1E4ED-C024-4227-B457-E24D1DE81EBD}"/>
                  </a:ext>
                </a:extLst>
              </p:cNvPr>
              <p:cNvGrpSpPr/>
              <p:nvPr/>
            </p:nvGrpSpPr>
            <p:grpSpPr>
              <a:xfrm>
                <a:off x="4121873" y="4854006"/>
                <a:ext cx="1531344" cy="584775"/>
                <a:chOff x="4121873" y="4854006"/>
                <a:chExt cx="1531344" cy="584775"/>
              </a:xfrm>
            </p:grpSpPr>
            <p:sp>
              <p:nvSpPr>
                <p:cNvPr id="3" name="Rectangle: Rounded Corners 2">
                  <a:extLst>
                    <a:ext uri="{FF2B5EF4-FFF2-40B4-BE49-F238E27FC236}">
                      <a16:creationId xmlns:a16="http://schemas.microsoft.com/office/drawing/2014/main" id="{920246D9-1938-4C95-9610-41D51BA63C14}"/>
                    </a:ext>
                  </a:extLst>
                </p:cNvPr>
                <p:cNvSpPr/>
                <p:nvPr/>
              </p:nvSpPr>
              <p:spPr>
                <a:xfrm>
                  <a:off x="4142116" y="4854006"/>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45" name="Rectangle 44">
                  <a:extLst>
                    <a:ext uri="{FF2B5EF4-FFF2-40B4-BE49-F238E27FC236}">
                      <a16:creationId xmlns:a16="http://schemas.microsoft.com/office/drawing/2014/main" id="{B31C7B38-94E4-4039-B008-1DF38AB40ED5}"/>
                    </a:ext>
                  </a:extLst>
                </p:cNvPr>
                <p:cNvSpPr/>
                <p:nvPr/>
              </p:nvSpPr>
              <p:spPr>
                <a:xfrm>
                  <a:off x="4121873" y="4967279"/>
                  <a:ext cx="1531344" cy="369332"/>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Insemination</a:t>
                  </a:r>
                </a:p>
              </p:txBody>
            </p:sp>
          </p:grpSp>
        </p:grpSp>
      </p:grpSp>
      <p:grpSp>
        <p:nvGrpSpPr>
          <p:cNvPr id="51" name="Group 50">
            <a:extLst>
              <a:ext uri="{FF2B5EF4-FFF2-40B4-BE49-F238E27FC236}">
                <a16:creationId xmlns:a16="http://schemas.microsoft.com/office/drawing/2014/main" id="{8052A7C7-3848-4739-BD47-1FC45FFCADC6}"/>
              </a:ext>
            </a:extLst>
          </p:cNvPr>
          <p:cNvGrpSpPr/>
          <p:nvPr/>
        </p:nvGrpSpPr>
        <p:grpSpPr>
          <a:xfrm>
            <a:off x="3698123" y="1503869"/>
            <a:ext cx="1803871" cy="1562304"/>
            <a:chOff x="3834971" y="1542520"/>
            <a:chExt cx="1803871" cy="1562304"/>
          </a:xfrm>
        </p:grpSpPr>
        <p:grpSp>
          <p:nvGrpSpPr>
            <p:cNvPr id="13" name="Group 12">
              <a:extLst>
                <a:ext uri="{FF2B5EF4-FFF2-40B4-BE49-F238E27FC236}">
                  <a16:creationId xmlns:a16="http://schemas.microsoft.com/office/drawing/2014/main" id="{E0CDF742-E2AA-40BD-9AB8-C0CAA64F13E4}"/>
                </a:ext>
              </a:extLst>
            </p:cNvPr>
            <p:cNvGrpSpPr/>
            <p:nvPr/>
          </p:nvGrpSpPr>
          <p:grpSpPr>
            <a:xfrm>
              <a:off x="4155098" y="1542520"/>
              <a:ext cx="1483744" cy="646331"/>
              <a:chOff x="9449861" y="1374110"/>
              <a:chExt cx="1483744" cy="646331"/>
            </a:xfrm>
          </p:grpSpPr>
          <p:sp>
            <p:nvSpPr>
              <p:cNvPr id="14" name="Rectangle: Rounded Corners 13">
                <a:extLst>
                  <a:ext uri="{FF2B5EF4-FFF2-40B4-BE49-F238E27FC236}">
                    <a16:creationId xmlns:a16="http://schemas.microsoft.com/office/drawing/2014/main" id="{8C76D018-99FE-4926-9AE4-72F6EF6B57D3}"/>
                  </a:ext>
                </a:extLst>
              </p:cNvPr>
              <p:cNvSpPr/>
              <p:nvPr/>
            </p:nvSpPr>
            <p:spPr>
              <a:xfrm>
                <a:off x="9449861" y="1404889"/>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5" name="Rectangle 14">
                <a:extLst>
                  <a:ext uri="{FF2B5EF4-FFF2-40B4-BE49-F238E27FC236}">
                    <a16:creationId xmlns:a16="http://schemas.microsoft.com/office/drawing/2014/main" id="{6855F675-B8FF-4808-982F-CFF44A90F7AF}"/>
                  </a:ext>
                </a:extLst>
              </p:cNvPr>
              <p:cNvSpPr/>
              <p:nvPr/>
            </p:nvSpPr>
            <p:spPr>
              <a:xfrm>
                <a:off x="9612175" y="1374110"/>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succeeds</a:t>
                </a:r>
              </a:p>
            </p:txBody>
          </p:sp>
        </p:grpSp>
        <p:grpSp>
          <p:nvGrpSpPr>
            <p:cNvPr id="16" name="Group 15">
              <a:extLst>
                <a:ext uri="{FF2B5EF4-FFF2-40B4-BE49-F238E27FC236}">
                  <a16:creationId xmlns:a16="http://schemas.microsoft.com/office/drawing/2014/main" id="{50AB2A4A-B39F-4793-8589-C05FF91135A7}"/>
                </a:ext>
              </a:extLst>
            </p:cNvPr>
            <p:cNvGrpSpPr/>
            <p:nvPr/>
          </p:nvGrpSpPr>
          <p:grpSpPr>
            <a:xfrm>
              <a:off x="4155098" y="2458493"/>
              <a:ext cx="1483744" cy="646331"/>
              <a:chOff x="9449861" y="2290083"/>
              <a:chExt cx="1483744" cy="646331"/>
            </a:xfrm>
          </p:grpSpPr>
          <p:sp>
            <p:nvSpPr>
              <p:cNvPr id="17" name="Rectangle: Rounded Corners 16">
                <a:extLst>
                  <a:ext uri="{FF2B5EF4-FFF2-40B4-BE49-F238E27FC236}">
                    <a16:creationId xmlns:a16="http://schemas.microsoft.com/office/drawing/2014/main" id="{BBB7397D-7DF0-4E12-A7E6-AA48EB0E4975}"/>
                  </a:ext>
                </a:extLst>
              </p:cNvPr>
              <p:cNvSpPr/>
              <p:nvPr/>
            </p:nvSpPr>
            <p:spPr>
              <a:xfrm>
                <a:off x="9449861" y="2308361"/>
                <a:ext cx="1483744" cy="58477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8" name="Rectangle 17">
                <a:extLst>
                  <a:ext uri="{FF2B5EF4-FFF2-40B4-BE49-F238E27FC236}">
                    <a16:creationId xmlns:a16="http://schemas.microsoft.com/office/drawing/2014/main" id="{5FD58B12-4465-41DB-8CC4-29156DB99A28}"/>
                  </a:ext>
                </a:extLst>
              </p:cNvPr>
              <p:cNvSpPr/>
              <p:nvPr/>
            </p:nvSpPr>
            <p:spPr>
              <a:xfrm>
                <a:off x="9612175" y="2290083"/>
                <a:ext cx="1167986" cy="646331"/>
              </a:xfrm>
              <a:prstGeom prst="rect">
                <a:avLst/>
              </a:prstGeom>
              <a:noFill/>
            </p:spPr>
            <p:txBody>
              <a:bodyPr wrap="square" lIns="91440" tIns="45720" rIns="91440" bIns="45720">
                <a:spAutoFit/>
              </a:bodyPr>
              <a:lstStyle/>
              <a:p>
                <a:pPr algn="ctr"/>
                <a:r>
                  <a:rPr lang="en-US" b="0" cap="none" spc="0" dirty="0">
                    <a:ln w="0"/>
                    <a:solidFill>
                      <a:schemeClr val="tx1"/>
                    </a:solidFill>
                    <a:latin typeface="Helvetica" panose="020B0604020202020204" pitchFamily="34" charset="0"/>
                    <a:cs typeface="Helvetica" panose="020B0604020202020204" pitchFamily="34" charset="0"/>
                  </a:rPr>
                  <a:t>Female fails</a:t>
                </a:r>
              </a:p>
            </p:txBody>
          </p:sp>
        </p:grpSp>
        <p:cxnSp>
          <p:nvCxnSpPr>
            <p:cNvPr id="49" name="Straight Arrow Connector 48">
              <a:extLst>
                <a:ext uri="{FF2B5EF4-FFF2-40B4-BE49-F238E27FC236}">
                  <a16:creationId xmlns:a16="http://schemas.microsoft.com/office/drawing/2014/main" id="{9E125A1F-DEF0-4E37-9DBB-3914BE7906E0}"/>
                </a:ext>
              </a:extLst>
            </p:cNvPr>
            <p:cNvCxnSpPr>
              <a:cxnSpLocks/>
            </p:cNvCxnSpPr>
            <p:nvPr/>
          </p:nvCxnSpPr>
          <p:spPr>
            <a:xfrm flipV="1">
              <a:off x="3837149" y="2070679"/>
              <a:ext cx="328498" cy="1551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A26131C-438D-4FFD-9FF6-315B7588A646}"/>
                </a:ext>
              </a:extLst>
            </p:cNvPr>
            <p:cNvCxnSpPr>
              <a:cxnSpLocks/>
            </p:cNvCxnSpPr>
            <p:nvPr/>
          </p:nvCxnSpPr>
          <p:spPr>
            <a:xfrm>
              <a:off x="3834971" y="2565968"/>
              <a:ext cx="319872" cy="1703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C3584EC5-0272-40C1-BB32-9F0DC7E64EA7}"/>
              </a:ext>
            </a:extLst>
          </p:cNvPr>
          <p:cNvGrpSpPr/>
          <p:nvPr/>
        </p:nvGrpSpPr>
        <p:grpSpPr>
          <a:xfrm>
            <a:off x="6280613" y="1960829"/>
            <a:ext cx="5070450" cy="1427248"/>
            <a:chOff x="6277388" y="1371324"/>
            <a:chExt cx="5070450" cy="1427248"/>
          </a:xfrm>
        </p:grpSpPr>
        <p:sp>
          <p:nvSpPr>
            <p:cNvPr id="52" name="Rectangle 51">
              <a:extLst>
                <a:ext uri="{FF2B5EF4-FFF2-40B4-BE49-F238E27FC236}">
                  <a16:creationId xmlns:a16="http://schemas.microsoft.com/office/drawing/2014/main" id="{D383401F-5A73-4475-9480-7224DF45EB8F}"/>
                </a:ext>
              </a:extLst>
            </p:cNvPr>
            <p:cNvSpPr/>
            <p:nvPr/>
          </p:nvSpPr>
          <p:spPr>
            <a:xfrm>
              <a:off x="6277388" y="1598243"/>
              <a:ext cx="1986836" cy="1200329"/>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Female avoidance rate</a:t>
              </a:r>
            </a:p>
          </p:txBody>
        </p:sp>
        <p:sp>
          <p:nvSpPr>
            <p:cNvPr id="53" name="Rectangle 52">
              <a:extLst>
                <a:ext uri="{FF2B5EF4-FFF2-40B4-BE49-F238E27FC236}">
                  <a16:creationId xmlns:a16="http://schemas.microsoft.com/office/drawing/2014/main" id="{8BEDB7E7-E025-4866-98EC-C63E17D2D4F2}"/>
                </a:ext>
              </a:extLst>
            </p:cNvPr>
            <p:cNvSpPr/>
            <p:nvPr/>
          </p:nvSpPr>
          <p:spPr>
            <a:xfrm>
              <a:off x="8628335" y="1371324"/>
              <a:ext cx="2574319"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Attempted avoidances</a:t>
              </a:r>
            </a:p>
          </p:txBody>
        </p:sp>
        <p:sp>
          <p:nvSpPr>
            <p:cNvPr id="54" name="Rectangle 53">
              <a:extLst>
                <a:ext uri="{FF2B5EF4-FFF2-40B4-BE49-F238E27FC236}">
                  <a16:creationId xmlns:a16="http://schemas.microsoft.com/office/drawing/2014/main" id="{32517932-69EC-4FAA-BEDE-7C57C943B529}"/>
                </a:ext>
              </a:extLst>
            </p:cNvPr>
            <p:cNvSpPr/>
            <p:nvPr/>
          </p:nvSpPr>
          <p:spPr>
            <a:xfrm>
              <a:off x="8700927" y="2204616"/>
              <a:ext cx="2574319" cy="461665"/>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Mounts</a:t>
              </a:r>
            </a:p>
          </p:txBody>
        </p:sp>
        <p:cxnSp>
          <p:nvCxnSpPr>
            <p:cNvPr id="59" name="Straight Connector 58">
              <a:extLst>
                <a:ext uri="{FF2B5EF4-FFF2-40B4-BE49-F238E27FC236}">
                  <a16:creationId xmlns:a16="http://schemas.microsoft.com/office/drawing/2014/main" id="{FCE38810-3F6D-43D7-8C88-9F7C6C3B8324}"/>
                </a:ext>
              </a:extLst>
            </p:cNvPr>
            <p:cNvCxnSpPr/>
            <p:nvPr/>
          </p:nvCxnSpPr>
          <p:spPr>
            <a:xfrm>
              <a:off x="8473074" y="2188851"/>
              <a:ext cx="2874764" cy="0"/>
            </a:xfrm>
            <a:prstGeom prst="line">
              <a:avLst/>
            </a:prstGeom>
            <a:ln w="28575"/>
          </p:spPr>
          <p:style>
            <a:lnRef idx="1">
              <a:schemeClr val="dk1"/>
            </a:lnRef>
            <a:fillRef idx="0">
              <a:schemeClr val="dk1"/>
            </a:fillRef>
            <a:effectRef idx="0">
              <a:schemeClr val="dk1"/>
            </a:effectRef>
            <a:fontRef idx="minor">
              <a:schemeClr val="tx1"/>
            </a:fontRef>
          </p:style>
        </p:cxnSp>
        <p:sp>
          <p:nvSpPr>
            <p:cNvPr id="60" name="Rectangle 59">
              <a:extLst>
                <a:ext uri="{FF2B5EF4-FFF2-40B4-BE49-F238E27FC236}">
                  <a16:creationId xmlns:a16="http://schemas.microsoft.com/office/drawing/2014/main" id="{5F076565-24AB-460C-BB34-677496F787B9}"/>
                </a:ext>
              </a:extLst>
            </p:cNvPr>
            <p:cNvSpPr/>
            <p:nvPr/>
          </p:nvSpPr>
          <p:spPr>
            <a:xfrm>
              <a:off x="7350869" y="1938081"/>
              <a:ext cx="1826711" cy="523220"/>
            </a:xfrm>
            <a:prstGeom prst="rect">
              <a:avLst/>
            </a:prstGeom>
            <a:noFill/>
          </p:spPr>
          <p:txBody>
            <a:bodyPr wrap="square" lIns="91440" tIns="45720" rIns="91440" bIns="45720">
              <a:spAutoFit/>
            </a:bodyPr>
            <a:lstStyle/>
            <a:p>
              <a:pPr algn="ctr"/>
              <a:r>
                <a:rPr lang="en-US" sz="2800" b="0" cap="none" spc="0" dirty="0">
                  <a:ln w="0"/>
                  <a:solidFill>
                    <a:schemeClr val="tx1"/>
                  </a:solidFill>
                  <a:latin typeface="Helvetica" panose="020B0604020202020204" pitchFamily="34" charset="0"/>
                  <a:cs typeface="Helvetica" panose="020B0604020202020204" pitchFamily="34" charset="0"/>
                </a:rPr>
                <a:t>=</a:t>
              </a:r>
            </a:p>
          </p:txBody>
        </p:sp>
      </p:grpSp>
      <p:grpSp>
        <p:nvGrpSpPr>
          <p:cNvPr id="65" name="Group 64">
            <a:extLst>
              <a:ext uri="{FF2B5EF4-FFF2-40B4-BE49-F238E27FC236}">
                <a16:creationId xmlns:a16="http://schemas.microsoft.com/office/drawing/2014/main" id="{124A9A08-B6A7-43A0-B90E-A20F3208D475}"/>
              </a:ext>
            </a:extLst>
          </p:cNvPr>
          <p:cNvGrpSpPr/>
          <p:nvPr/>
        </p:nvGrpSpPr>
        <p:grpSpPr>
          <a:xfrm>
            <a:off x="6309737" y="4016480"/>
            <a:ext cx="5041326" cy="1294957"/>
            <a:chOff x="6412618" y="3719606"/>
            <a:chExt cx="5041326" cy="1294957"/>
          </a:xfrm>
        </p:grpSpPr>
        <p:sp>
          <p:nvSpPr>
            <p:cNvPr id="55" name="Rectangle 54">
              <a:extLst>
                <a:ext uri="{FF2B5EF4-FFF2-40B4-BE49-F238E27FC236}">
                  <a16:creationId xmlns:a16="http://schemas.microsoft.com/office/drawing/2014/main" id="{47A42D52-EC93-4ED6-B218-648159DF2DBA}"/>
                </a:ext>
              </a:extLst>
            </p:cNvPr>
            <p:cNvSpPr/>
            <p:nvPr/>
          </p:nvSpPr>
          <p:spPr>
            <a:xfrm>
              <a:off x="6412618" y="3899364"/>
              <a:ext cx="1826711"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Male abort rate</a:t>
              </a:r>
            </a:p>
          </p:txBody>
        </p:sp>
        <p:grpSp>
          <p:nvGrpSpPr>
            <p:cNvPr id="63" name="Group 62">
              <a:extLst>
                <a:ext uri="{FF2B5EF4-FFF2-40B4-BE49-F238E27FC236}">
                  <a16:creationId xmlns:a16="http://schemas.microsoft.com/office/drawing/2014/main" id="{6E26F368-976A-4B75-B66E-CB9666E47350}"/>
                </a:ext>
              </a:extLst>
            </p:cNvPr>
            <p:cNvGrpSpPr/>
            <p:nvPr/>
          </p:nvGrpSpPr>
          <p:grpSpPr>
            <a:xfrm>
              <a:off x="8579180" y="3719606"/>
              <a:ext cx="2874764" cy="1294957"/>
              <a:chOff x="8169563" y="3534940"/>
              <a:chExt cx="2874764" cy="1294957"/>
            </a:xfrm>
          </p:grpSpPr>
          <p:sp>
            <p:nvSpPr>
              <p:cNvPr id="56" name="Rectangle 55">
                <a:extLst>
                  <a:ext uri="{FF2B5EF4-FFF2-40B4-BE49-F238E27FC236}">
                    <a16:creationId xmlns:a16="http://schemas.microsoft.com/office/drawing/2014/main" id="{5C58AAD6-F5AA-43B8-B5EF-44BB95CE76D1}"/>
                  </a:ext>
                </a:extLst>
              </p:cNvPr>
              <p:cNvSpPr/>
              <p:nvPr/>
            </p:nvSpPr>
            <p:spPr>
              <a:xfrm>
                <a:off x="8679371" y="3534940"/>
                <a:ext cx="1826711" cy="461665"/>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Male aborts</a:t>
                </a:r>
              </a:p>
            </p:txBody>
          </p:sp>
          <p:sp>
            <p:nvSpPr>
              <p:cNvPr id="57" name="Rectangle 56">
                <a:extLst>
                  <a:ext uri="{FF2B5EF4-FFF2-40B4-BE49-F238E27FC236}">
                    <a16:creationId xmlns:a16="http://schemas.microsoft.com/office/drawing/2014/main" id="{70318435-80A2-4EDE-B982-15A4CAB54E8D}"/>
                  </a:ext>
                </a:extLst>
              </p:cNvPr>
              <p:cNvSpPr/>
              <p:nvPr/>
            </p:nvSpPr>
            <p:spPr>
              <a:xfrm>
                <a:off x="8319785" y="3998900"/>
                <a:ext cx="2574319" cy="830997"/>
              </a:xfrm>
              <a:prstGeom prst="rect">
                <a:avLst/>
              </a:prstGeom>
              <a:noFill/>
            </p:spPr>
            <p:txBody>
              <a:bodyPr wrap="square" lIns="91440" tIns="45720" rIns="91440" bIns="45720">
                <a:spAutoFit/>
              </a:bodyPr>
              <a:lstStyle/>
              <a:p>
                <a:pPr algn="ctr"/>
                <a:r>
                  <a:rPr lang="en-US" sz="2400" b="0" cap="none" spc="0" dirty="0">
                    <a:ln w="0"/>
                    <a:solidFill>
                      <a:schemeClr val="tx1"/>
                    </a:solidFill>
                    <a:latin typeface="Helvetica" panose="020B0604020202020204" pitchFamily="34" charset="0"/>
                    <a:cs typeface="Helvetica" panose="020B0604020202020204" pitchFamily="34" charset="0"/>
                  </a:rPr>
                  <a:t>Mounts where female stayed</a:t>
                </a:r>
              </a:p>
            </p:txBody>
          </p:sp>
          <p:cxnSp>
            <p:nvCxnSpPr>
              <p:cNvPr id="62" name="Straight Connector 61">
                <a:extLst>
                  <a:ext uri="{FF2B5EF4-FFF2-40B4-BE49-F238E27FC236}">
                    <a16:creationId xmlns:a16="http://schemas.microsoft.com/office/drawing/2014/main" id="{9812A1D9-D7A9-42D6-9BA5-AB629A2E228E}"/>
                  </a:ext>
                </a:extLst>
              </p:cNvPr>
              <p:cNvCxnSpPr/>
              <p:nvPr/>
            </p:nvCxnSpPr>
            <p:spPr>
              <a:xfrm>
                <a:off x="8169563" y="4025034"/>
                <a:ext cx="2874764"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64" name="Rectangle 63">
              <a:extLst>
                <a:ext uri="{FF2B5EF4-FFF2-40B4-BE49-F238E27FC236}">
                  <a16:creationId xmlns:a16="http://schemas.microsoft.com/office/drawing/2014/main" id="{2B12BB9E-B0AB-48D6-A940-75D1587FB5B1}"/>
                </a:ext>
              </a:extLst>
            </p:cNvPr>
            <p:cNvSpPr/>
            <p:nvPr/>
          </p:nvSpPr>
          <p:spPr>
            <a:xfrm>
              <a:off x="7435365" y="3932733"/>
              <a:ext cx="1826711" cy="523220"/>
            </a:xfrm>
            <a:prstGeom prst="rect">
              <a:avLst/>
            </a:prstGeom>
            <a:noFill/>
          </p:spPr>
          <p:txBody>
            <a:bodyPr wrap="square" lIns="91440" tIns="45720" rIns="91440" bIns="45720">
              <a:spAutoFit/>
            </a:bodyPr>
            <a:lstStyle/>
            <a:p>
              <a:pPr algn="ctr"/>
              <a:r>
                <a:rPr lang="en-US" sz="2800" b="0" cap="none" spc="0" dirty="0">
                  <a:ln w="0"/>
                  <a:solidFill>
                    <a:schemeClr val="tx1"/>
                  </a:solidFill>
                  <a:latin typeface="Helvetica" panose="020B0604020202020204" pitchFamily="34" charset="0"/>
                  <a:cs typeface="Helvetica" panose="020B0604020202020204" pitchFamily="34" charset="0"/>
                </a:rPr>
                <a:t>=</a:t>
              </a:r>
            </a:p>
          </p:txBody>
        </p:sp>
      </p:grpSp>
    </p:spTree>
    <p:extLst>
      <p:ext uri="{BB962C8B-B14F-4D97-AF65-F5344CB8AC3E}">
        <p14:creationId xmlns:p14="http://schemas.microsoft.com/office/powerpoint/2010/main" val="273470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DDE5EB-D1D0-4C9C-9126-E81ECB356834}"/>
              </a:ext>
            </a:extLst>
          </p:cNvPr>
          <p:cNvPicPr>
            <a:picLocks noChangeAspect="1"/>
          </p:cNvPicPr>
          <p:nvPr/>
        </p:nvPicPr>
        <p:blipFill>
          <a:blip r:embed="rId3"/>
          <a:stretch>
            <a:fillRect/>
          </a:stretch>
        </p:blipFill>
        <p:spPr>
          <a:xfrm>
            <a:off x="1085507" y="708750"/>
            <a:ext cx="2285164" cy="2285164"/>
          </a:xfrm>
          <a:prstGeom prst="rect">
            <a:avLst/>
          </a:prstGeom>
        </p:spPr>
      </p:pic>
      <p:pic>
        <p:nvPicPr>
          <p:cNvPr id="7" name="Picture 6">
            <a:extLst>
              <a:ext uri="{FF2B5EF4-FFF2-40B4-BE49-F238E27FC236}">
                <a16:creationId xmlns:a16="http://schemas.microsoft.com/office/drawing/2014/main" id="{1654F0C7-1D78-41D5-8B72-85FA58B0C7B2}"/>
              </a:ext>
            </a:extLst>
          </p:cNvPr>
          <p:cNvPicPr>
            <a:picLocks noChangeAspect="1"/>
          </p:cNvPicPr>
          <p:nvPr/>
        </p:nvPicPr>
        <p:blipFill>
          <a:blip r:embed="rId4"/>
          <a:stretch>
            <a:fillRect/>
          </a:stretch>
        </p:blipFill>
        <p:spPr>
          <a:xfrm>
            <a:off x="775956" y="2950022"/>
            <a:ext cx="3342488" cy="2883355"/>
          </a:xfrm>
          <a:prstGeom prst="rect">
            <a:avLst/>
          </a:prstGeom>
        </p:spPr>
      </p:pic>
      <p:pic>
        <p:nvPicPr>
          <p:cNvPr id="9" name="Picture 8">
            <a:extLst>
              <a:ext uri="{FF2B5EF4-FFF2-40B4-BE49-F238E27FC236}">
                <a16:creationId xmlns:a16="http://schemas.microsoft.com/office/drawing/2014/main" id="{23B1151F-2790-41A2-96CF-97E16C2EA3C4}"/>
              </a:ext>
            </a:extLst>
          </p:cNvPr>
          <p:cNvPicPr>
            <a:picLocks noChangeAspect="1"/>
          </p:cNvPicPr>
          <p:nvPr/>
        </p:nvPicPr>
        <p:blipFill rotWithShape="1">
          <a:blip r:embed="rId5"/>
          <a:srcRect l="4014" r="28006" b="17980"/>
          <a:stretch/>
        </p:blipFill>
        <p:spPr>
          <a:xfrm>
            <a:off x="3537825" y="639719"/>
            <a:ext cx="3433123" cy="2488666"/>
          </a:xfrm>
          <a:prstGeom prst="rect">
            <a:avLst/>
          </a:prstGeom>
        </p:spPr>
      </p:pic>
      <p:pic>
        <p:nvPicPr>
          <p:cNvPr id="11" name="Picture 10">
            <a:extLst>
              <a:ext uri="{FF2B5EF4-FFF2-40B4-BE49-F238E27FC236}">
                <a16:creationId xmlns:a16="http://schemas.microsoft.com/office/drawing/2014/main" id="{B2D54498-705F-4ABB-A16A-3A810368EC45}"/>
              </a:ext>
            </a:extLst>
          </p:cNvPr>
          <p:cNvPicPr>
            <a:picLocks noChangeAspect="1"/>
          </p:cNvPicPr>
          <p:nvPr/>
        </p:nvPicPr>
        <p:blipFill rotWithShape="1">
          <a:blip r:embed="rId6"/>
          <a:srcRect l="9025" t="8525" r="18462" b="29722"/>
          <a:stretch/>
        </p:blipFill>
        <p:spPr>
          <a:xfrm>
            <a:off x="3577027" y="3128385"/>
            <a:ext cx="3650529" cy="2673957"/>
          </a:xfrm>
          <a:prstGeom prst="rect">
            <a:avLst/>
          </a:prstGeom>
        </p:spPr>
      </p:pic>
      <p:pic>
        <p:nvPicPr>
          <p:cNvPr id="13" name="Picture 12">
            <a:extLst>
              <a:ext uri="{FF2B5EF4-FFF2-40B4-BE49-F238E27FC236}">
                <a16:creationId xmlns:a16="http://schemas.microsoft.com/office/drawing/2014/main" id="{26670FE6-1513-4D6C-9F3B-3AB849245CE1}"/>
              </a:ext>
            </a:extLst>
          </p:cNvPr>
          <p:cNvPicPr>
            <a:picLocks noChangeAspect="1"/>
          </p:cNvPicPr>
          <p:nvPr/>
        </p:nvPicPr>
        <p:blipFill rotWithShape="1">
          <a:blip r:embed="rId7"/>
          <a:srcRect l="6618" t="4380" r="19243" b="19321"/>
          <a:stretch/>
        </p:blipFill>
        <p:spPr>
          <a:xfrm>
            <a:off x="7718721" y="2811636"/>
            <a:ext cx="3236082" cy="2756527"/>
          </a:xfrm>
          <a:prstGeom prst="rect">
            <a:avLst/>
          </a:prstGeom>
        </p:spPr>
      </p:pic>
      <p:grpSp>
        <p:nvGrpSpPr>
          <p:cNvPr id="29" name="Group 28">
            <a:extLst>
              <a:ext uri="{FF2B5EF4-FFF2-40B4-BE49-F238E27FC236}">
                <a16:creationId xmlns:a16="http://schemas.microsoft.com/office/drawing/2014/main" id="{9E5DC090-02DF-4AC9-BB8B-DFCF23D65CFA}"/>
              </a:ext>
            </a:extLst>
          </p:cNvPr>
          <p:cNvGrpSpPr/>
          <p:nvPr/>
        </p:nvGrpSpPr>
        <p:grpSpPr>
          <a:xfrm>
            <a:off x="7718721" y="898974"/>
            <a:ext cx="3580697" cy="1046407"/>
            <a:chOff x="7054051" y="1442426"/>
            <a:chExt cx="3580697" cy="1046407"/>
          </a:xfrm>
        </p:grpSpPr>
        <p:sp>
          <p:nvSpPr>
            <p:cNvPr id="32" name="Oval 31">
              <a:extLst>
                <a:ext uri="{FF2B5EF4-FFF2-40B4-BE49-F238E27FC236}">
                  <a16:creationId xmlns:a16="http://schemas.microsoft.com/office/drawing/2014/main" id="{06D24027-7056-4703-AF12-9261783EE64E}"/>
                </a:ext>
              </a:extLst>
            </p:cNvPr>
            <p:cNvSpPr/>
            <p:nvPr/>
          </p:nvSpPr>
          <p:spPr>
            <a:xfrm>
              <a:off x="7054051" y="1482414"/>
              <a:ext cx="269092" cy="267823"/>
            </a:xfrm>
            <a:prstGeom prst="ellipse">
              <a:avLst/>
            </a:prstGeom>
            <a:solidFill>
              <a:srgbClr val="6CA6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3" name="Oval 32">
              <a:extLst>
                <a:ext uri="{FF2B5EF4-FFF2-40B4-BE49-F238E27FC236}">
                  <a16:creationId xmlns:a16="http://schemas.microsoft.com/office/drawing/2014/main" id="{2B5616BA-D818-4F44-8468-1A6B963A4826}"/>
                </a:ext>
              </a:extLst>
            </p:cNvPr>
            <p:cNvSpPr/>
            <p:nvPr/>
          </p:nvSpPr>
          <p:spPr>
            <a:xfrm>
              <a:off x="7059203" y="1833016"/>
              <a:ext cx="269092" cy="26782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Oval 33">
              <a:extLst>
                <a:ext uri="{FF2B5EF4-FFF2-40B4-BE49-F238E27FC236}">
                  <a16:creationId xmlns:a16="http://schemas.microsoft.com/office/drawing/2014/main" id="{E4803BA4-3F15-4106-A6EF-AD4FF5A13292}"/>
                </a:ext>
              </a:extLst>
            </p:cNvPr>
            <p:cNvSpPr/>
            <p:nvPr/>
          </p:nvSpPr>
          <p:spPr>
            <a:xfrm>
              <a:off x="7059205" y="2176074"/>
              <a:ext cx="269092" cy="267823"/>
            </a:xfrm>
            <a:prstGeom prst="ellipse">
              <a:avLst/>
            </a:prstGeom>
            <a:solidFill>
              <a:srgbClr val="FFA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a:extLst>
                <a:ext uri="{FF2B5EF4-FFF2-40B4-BE49-F238E27FC236}">
                  <a16:creationId xmlns:a16="http://schemas.microsoft.com/office/drawing/2014/main" id="{B7B128C6-0844-4F3E-9E48-E08F057FA567}"/>
                </a:ext>
              </a:extLst>
            </p:cNvPr>
            <p:cNvSpPr txBox="1"/>
            <p:nvPr/>
          </p:nvSpPr>
          <p:spPr>
            <a:xfrm>
              <a:off x="7328295" y="1442426"/>
              <a:ext cx="903165" cy="369332"/>
            </a:xfrm>
            <a:prstGeom prst="rect">
              <a:avLst/>
            </a:prstGeom>
            <a:noFill/>
          </p:spPr>
          <p:txBody>
            <a:bodyPr wrap="square" rtlCol="0">
              <a:spAutoFit/>
            </a:bodyPr>
            <a:lstStyle/>
            <a:p>
              <a:r>
                <a:rPr lang="en-CA" dirty="0"/>
                <a:t>Male</a:t>
              </a:r>
            </a:p>
          </p:txBody>
        </p:sp>
        <p:sp>
          <p:nvSpPr>
            <p:cNvPr id="36" name="TextBox 35">
              <a:extLst>
                <a:ext uri="{FF2B5EF4-FFF2-40B4-BE49-F238E27FC236}">
                  <a16:creationId xmlns:a16="http://schemas.microsoft.com/office/drawing/2014/main" id="{9A7EE04E-0EA7-495F-A573-2428188B94D1}"/>
                </a:ext>
              </a:extLst>
            </p:cNvPr>
            <p:cNvSpPr txBox="1"/>
            <p:nvPr/>
          </p:nvSpPr>
          <p:spPr>
            <a:xfrm>
              <a:off x="7328295" y="1760866"/>
              <a:ext cx="3123573" cy="369332"/>
            </a:xfrm>
            <a:prstGeom prst="rect">
              <a:avLst/>
            </a:prstGeom>
            <a:noFill/>
          </p:spPr>
          <p:txBody>
            <a:bodyPr wrap="square" rtlCol="0">
              <a:spAutoFit/>
            </a:bodyPr>
            <a:lstStyle/>
            <a:p>
              <a:r>
                <a:rPr lang="en-CA" dirty="0"/>
                <a:t>Recently inseminated female</a:t>
              </a:r>
            </a:p>
          </p:txBody>
        </p:sp>
        <p:sp>
          <p:nvSpPr>
            <p:cNvPr id="37" name="TextBox 36">
              <a:extLst>
                <a:ext uri="{FF2B5EF4-FFF2-40B4-BE49-F238E27FC236}">
                  <a16:creationId xmlns:a16="http://schemas.microsoft.com/office/drawing/2014/main" id="{D6F5E436-7D38-4E26-84B0-C03E9A4AEBB4}"/>
                </a:ext>
              </a:extLst>
            </p:cNvPr>
            <p:cNvSpPr txBox="1"/>
            <p:nvPr/>
          </p:nvSpPr>
          <p:spPr>
            <a:xfrm>
              <a:off x="7328295" y="2119501"/>
              <a:ext cx="3306453" cy="369332"/>
            </a:xfrm>
            <a:prstGeom prst="rect">
              <a:avLst/>
            </a:prstGeom>
            <a:noFill/>
          </p:spPr>
          <p:txBody>
            <a:bodyPr wrap="square" rtlCol="0">
              <a:spAutoFit/>
            </a:bodyPr>
            <a:lstStyle/>
            <a:p>
              <a:r>
                <a:rPr lang="en-CA" dirty="0"/>
                <a:t>Distantly inseminated female</a:t>
              </a:r>
            </a:p>
          </p:txBody>
        </p:sp>
      </p:grpSp>
      <p:sp>
        <p:nvSpPr>
          <p:cNvPr id="22" name="TextBox 21">
            <a:extLst>
              <a:ext uri="{FF2B5EF4-FFF2-40B4-BE49-F238E27FC236}">
                <a16:creationId xmlns:a16="http://schemas.microsoft.com/office/drawing/2014/main" id="{9B2E13AC-A96F-44ED-BC5C-79C76AD36713}"/>
              </a:ext>
            </a:extLst>
          </p:cNvPr>
          <p:cNvSpPr txBox="1"/>
          <p:nvPr/>
        </p:nvSpPr>
        <p:spPr>
          <a:xfrm>
            <a:off x="174253" y="178054"/>
            <a:ext cx="11876720" cy="461665"/>
          </a:xfrm>
          <a:prstGeom prst="rect">
            <a:avLst/>
          </a:prstGeom>
          <a:noFill/>
        </p:spPr>
        <p:txBody>
          <a:bodyPr wrap="square" rtlCol="0">
            <a:spAutoFit/>
          </a:bodyPr>
          <a:lstStyle/>
          <a:p>
            <a:r>
              <a:rPr lang="en-CA" sz="2400" dirty="0">
                <a:latin typeface="Helvetica" panose="020B0604020202020204" pitchFamily="34" charset="0"/>
                <a:cs typeface="Helvetica" panose="020B0604020202020204" pitchFamily="34" charset="0"/>
              </a:rPr>
              <a:t>Distantly and recently inseminated females were </a:t>
            </a:r>
            <a:r>
              <a:rPr lang="en-CA" sz="2400" b="1" dirty="0">
                <a:latin typeface="Helvetica" panose="020B0604020202020204" pitchFamily="34" charset="0"/>
                <a:cs typeface="Helvetica" panose="020B0604020202020204" pitchFamily="34" charset="0"/>
              </a:rPr>
              <a:t>mounted</a:t>
            </a:r>
            <a:r>
              <a:rPr lang="en-CA" sz="2400" dirty="0">
                <a:latin typeface="Helvetica" panose="020B0604020202020204" pitchFamily="34" charset="0"/>
                <a:cs typeface="Helvetica" panose="020B0604020202020204" pitchFamily="34" charset="0"/>
              </a:rPr>
              <a:t> roughly equally</a:t>
            </a:r>
          </a:p>
        </p:txBody>
      </p:sp>
      <p:sp>
        <p:nvSpPr>
          <p:cNvPr id="24" name="TextBox 23">
            <a:extLst>
              <a:ext uri="{FF2B5EF4-FFF2-40B4-BE49-F238E27FC236}">
                <a16:creationId xmlns:a16="http://schemas.microsoft.com/office/drawing/2014/main" id="{089D385C-EB2D-4E20-9D4D-F811FEB701D3}"/>
              </a:ext>
            </a:extLst>
          </p:cNvPr>
          <p:cNvSpPr txBox="1"/>
          <p:nvPr/>
        </p:nvSpPr>
        <p:spPr>
          <a:xfrm>
            <a:off x="323433" y="5772831"/>
            <a:ext cx="7750125" cy="830997"/>
          </a:xfrm>
          <a:prstGeom prst="rect">
            <a:avLst/>
          </a:prstGeom>
          <a:noFill/>
        </p:spPr>
        <p:txBody>
          <a:bodyPr wrap="square">
            <a:spAutoFit/>
          </a:bodyPr>
          <a:lstStyle/>
          <a:p>
            <a:r>
              <a:rPr lang="en-CA" sz="2400" b="1" dirty="0">
                <a:solidFill>
                  <a:srgbClr val="C00000"/>
                </a:solidFill>
                <a:latin typeface="Helvetica" panose="020B0604020202020204" pitchFamily="34" charset="0"/>
                <a:cs typeface="Helvetica" panose="020B0604020202020204" pitchFamily="34" charset="0"/>
              </a:rPr>
              <a:t>Recently inseminated mean: </a:t>
            </a:r>
            <a:r>
              <a:rPr lang="en-CA" sz="2400" dirty="0">
                <a:latin typeface="Helvetica" panose="020B0604020202020204" pitchFamily="34" charset="0"/>
                <a:cs typeface="Helvetica" panose="020B0604020202020204" pitchFamily="34" charset="0"/>
              </a:rPr>
              <a:t>4.3 mounts/female</a:t>
            </a:r>
            <a:br>
              <a:rPr lang="en-CA" sz="2400" dirty="0">
                <a:latin typeface="Helvetica" panose="020B0604020202020204" pitchFamily="34" charset="0"/>
                <a:cs typeface="Helvetica" panose="020B0604020202020204" pitchFamily="34" charset="0"/>
              </a:rPr>
            </a:br>
            <a:r>
              <a:rPr lang="en-CA" sz="2400" b="1" dirty="0">
                <a:solidFill>
                  <a:schemeClr val="accent2"/>
                </a:solidFill>
                <a:latin typeface="Helvetica" panose="020B0604020202020204" pitchFamily="34" charset="0"/>
                <a:cs typeface="Helvetica" panose="020B0604020202020204" pitchFamily="34" charset="0"/>
              </a:rPr>
              <a:t>Distantly inseminated mean:  </a:t>
            </a:r>
            <a:r>
              <a:rPr lang="en-CA" sz="2400" dirty="0">
                <a:latin typeface="Helvetica" panose="020B0604020202020204" pitchFamily="34" charset="0"/>
                <a:cs typeface="Helvetica" panose="020B0604020202020204" pitchFamily="34" charset="0"/>
              </a:rPr>
              <a:t>3.6 mounts/female</a:t>
            </a:r>
          </a:p>
        </p:txBody>
      </p:sp>
      <p:sp>
        <p:nvSpPr>
          <p:cNvPr id="16" name="TextBox 15">
            <a:extLst>
              <a:ext uri="{FF2B5EF4-FFF2-40B4-BE49-F238E27FC236}">
                <a16:creationId xmlns:a16="http://schemas.microsoft.com/office/drawing/2014/main" id="{DEF51C3D-34E3-BC00-5F09-B3714E2B8369}"/>
              </a:ext>
            </a:extLst>
          </p:cNvPr>
          <p:cNvSpPr txBox="1"/>
          <p:nvPr/>
        </p:nvSpPr>
        <p:spPr>
          <a:xfrm>
            <a:off x="7648350" y="1991257"/>
            <a:ext cx="3306453" cy="369332"/>
          </a:xfrm>
          <a:prstGeom prst="rect">
            <a:avLst/>
          </a:prstGeom>
          <a:noFill/>
        </p:spPr>
        <p:txBody>
          <a:bodyPr wrap="square" rtlCol="0">
            <a:spAutoFit/>
          </a:bodyPr>
          <a:lstStyle/>
          <a:p>
            <a:r>
              <a:rPr lang="en-CA" dirty="0"/>
              <a:t>Larger circles = more mounts</a:t>
            </a:r>
          </a:p>
        </p:txBody>
      </p:sp>
    </p:spTree>
    <p:extLst>
      <p:ext uri="{BB962C8B-B14F-4D97-AF65-F5344CB8AC3E}">
        <p14:creationId xmlns:p14="http://schemas.microsoft.com/office/powerpoint/2010/main" val="2516441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7B6A453-E3F3-4A81-8B6B-944B1E265392}"/>
              </a:ext>
            </a:extLst>
          </p:cNvPr>
          <p:cNvSpPr txBox="1"/>
          <p:nvPr/>
        </p:nvSpPr>
        <p:spPr>
          <a:xfrm>
            <a:off x="201685" y="222756"/>
            <a:ext cx="11260971" cy="461665"/>
          </a:xfrm>
          <a:prstGeom prst="rect">
            <a:avLst/>
          </a:prstGeom>
          <a:noFill/>
        </p:spPr>
        <p:txBody>
          <a:bodyPr wrap="square" rtlCol="0">
            <a:spAutoFit/>
          </a:bodyPr>
          <a:lstStyle/>
          <a:p>
            <a:r>
              <a:rPr lang="en-CA" sz="2400" dirty="0">
                <a:latin typeface="Helvetica" panose="020B0604020202020204" pitchFamily="34" charset="0"/>
                <a:cs typeface="Helvetica" panose="020B0604020202020204" pitchFamily="34" charset="0"/>
              </a:rPr>
              <a:t>Total number of </a:t>
            </a:r>
            <a:r>
              <a:rPr lang="en-CA" sz="2400" b="1" dirty="0">
                <a:latin typeface="Helvetica" panose="020B0604020202020204" pitchFamily="34" charset="0"/>
                <a:cs typeface="Helvetica" panose="020B0604020202020204" pitchFamily="34" charset="0"/>
              </a:rPr>
              <a:t>inseminations</a:t>
            </a:r>
            <a:r>
              <a:rPr lang="en-CA" sz="2400" dirty="0">
                <a:latin typeface="Helvetica" panose="020B0604020202020204" pitchFamily="34" charset="0"/>
                <a:cs typeface="Helvetica" panose="020B0604020202020204" pitchFamily="34" charset="0"/>
              </a:rPr>
              <a:t> was higher for distantly inseminated females</a:t>
            </a:r>
          </a:p>
        </p:txBody>
      </p:sp>
      <p:grpSp>
        <p:nvGrpSpPr>
          <p:cNvPr id="5" name="Group 4">
            <a:extLst>
              <a:ext uri="{FF2B5EF4-FFF2-40B4-BE49-F238E27FC236}">
                <a16:creationId xmlns:a16="http://schemas.microsoft.com/office/drawing/2014/main" id="{81F97DB4-C3B2-40FD-8140-7FA8BB8053BA}"/>
              </a:ext>
            </a:extLst>
          </p:cNvPr>
          <p:cNvGrpSpPr/>
          <p:nvPr/>
        </p:nvGrpSpPr>
        <p:grpSpPr>
          <a:xfrm>
            <a:off x="1668149" y="838812"/>
            <a:ext cx="9411117" cy="4851000"/>
            <a:chOff x="1336557" y="1292754"/>
            <a:chExt cx="8943389" cy="4664987"/>
          </a:xfrm>
        </p:grpSpPr>
        <p:pic>
          <p:nvPicPr>
            <p:cNvPr id="14" name="Picture 13">
              <a:extLst>
                <a:ext uri="{FF2B5EF4-FFF2-40B4-BE49-F238E27FC236}">
                  <a16:creationId xmlns:a16="http://schemas.microsoft.com/office/drawing/2014/main" id="{3979F5BE-5586-4D3F-9BD3-7D4ADE243988}"/>
                </a:ext>
              </a:extLst>
            </p:cNvPr>
            <p:cNvPicPr>
              <a:picLocks noChangeAspect="1"/>
            </p:cNvPicPr>
            <p:nvPr/>
          </p:nvPicPr>
          <p:blipFill rotWithShape="1">
            <a:blip r:embed="rId3"/>
            <a:srcRect t="21252" r="23380"/>
            <a:stretch/>
          </p:blipFill>
          <p:spPr>
            <a:xfrm>
              <a:off x="4095713" y="3443944"/>
              <a:ext cx="2509583" cy="2513797"/>
            </a:xfrm>
            <a:prstGeom prst="rect">
              <a:avLst/>
            </a:prstGeom>
          </p:spPr>
        </p:pic>
        <p:graphicFrame>
          <p:nvGraphicFramePr>
            <p:cNvPr id="10" name="Object 9">
              <a:extLst>
                <a:ext uri="{FF2B5EF4-FFF2-40B4-BE49-F238E27FC236}">
                  <a16:creationId xmlns:a16="http://schemas.microsoft.com/office/drawing/2014/main" id="{8C91509A-4C34-4EA5-BAD5-1B65F1331EC2}"/>
                </a:ext>
              </a:extLst>
            </p:cNvPr>
            <p:cNvGraphicFramePr>
              <a:graphicFrameLocks noChangeAspect="1"/>
            </p:cNvGraphicFramePr>
            <p:nvPr/>
          </p:nvGraphicFramePr>
          <p:xfrm>
            <a:off x="1620734" y="3520745"/>
            <a:ext cx="2264816" cy="2261567"/>
          </p:xfrm>
          <a:graphic>
            <a:graphicData uri="http://schemas.openxmlformats.org/presentationml/2006/ole">
              <mc:AlternateContent xmlns:mc="http://schemas.openxmlformats.org/markup-compatibility/2006">
                <mc:Choice xmlns:v="urn:schemas-microsoft-com:vml" Requires="v">
                  <p:oleObj name="Bitmap Image" r:id="rId4" imgW="3319560" imgH="3314880" progId="Paint.Picture">
                    <p:embed/>
                  </p:oleObj>
                </mc:Choice>
                <mc:Fallback>
                  <p:oleObj name="Bitmap Image" r:id="rId4" imgW="3319560" imgH="3314880" progId="Paint.Picture">
                    <p:embed/>
                    <p:pic>
                      <p:nvPicPr>
                        <p:cNvPr id="10" name="Object 9">
                          <a:extLst>
                            <a:ext uri="{FF2B5EF4-FFF2-40B4-BE49-F238E27FC236}">
                              <a16:creationId xmlns:a16="http://schemas.microsoft.com/office/drawing/2014/main" id="{8C91509A-4C34-4EA5-BAD5-1B65F1331EC2}"/>
                            </a:ext>
                          </a:extLst>
                        </p:cNvPr>
                        <p:cNvPicPr/>
                        <p:nvPr/>
                      </p:nvPicPr>
                      <p:blipFill>
                        <a:blip r:embed="rId5"/>
                        <a:stretch>
                          <a:fillRect/>
                        </a:stretch>
                      </p:blipFill>
                      <p:spPr>
                        <a:xfrm>
                          <a:off x="1620734" y="3520745"/>
                          <a:ext cx="2264816" cy="2261567"/>
                        </a:xfrm>
                        <a:prstGeom prst="rect">
                          <a:avLst/>
                        </a:prstGeom>
                      </p:spPr>
                    </p:pic>
                  </p:oleObj>
                </mc:Fallback>
              </mc:AlternateContent>
            </a:graphicData>
          </a:graphic>
        </p:graphicFrame>
        <p:pic>
          <p:nvPicPr>
            <p:cNvPr id="26" name="Picture 25">
              <a:extLst>
                <a:ext uri="{FF2B5EF4-FFF2-40B4-BE49-F238E27FC236}">
                  <a16:creationId xmlns:a16="http://schemas.microsoft.com/office/drawing/2014/main" id="{AF953A28-2C69-4738-B4C8-3D695113479D}"/>
                </a:ext>
              </a:extLst>
            </p:cNvPr>
            <p:cNvPicPr>
              <a:picLocks noChangeAspect="1"/>
            </p:cNvPicPr>
            <p:nvPr/>
          </p:nvPicPr>
          <p:blipFill>
            <a:blip r:embed="rId6"/>
            <a:stretch>
              <a:fillRect/>
            </a:stretch>
          </p:blipFill>
          <p:spPr>
            <a:xfrm>
              <a:off x="6605296" y="3233942"/>
              <a:ext cx="2604691" cy="2723799"/>
            </a:xfrm>
            <a:prstGeom prst="rect">
              <a:avLst/>
            </a:prstGeom>
          </p:spPr>
        </p:pic>
        <p:graphicFrame>
          <p:nvGraphicFramePr>
            <p:cNvPr id="4" name="Object 3">
              <a:extLst>
                <a:ext uri="{FF2B5EF4-FFF2-40B4-BE49-F238E27FC236}">
                  <a16:creationId xmlns:a16="http://schemas.microsoft.com/office/drawing/2014/main" id="{27CB285E-50C2-4537-8D17-9739A078E134}"/>
                </a:ext>
              </a:extLst>
            </p:cNvPr>
            <p:cNvGraphicFramePr>
              <a:graphicFrameLocks noChangeAspect="1"/>
            </p:cNvGraphicFramePr>
            <p:nvPr/>
          </p:nvGraphicFramePr>
          <p:xfrm>
            <a:off x="1336557" y="1292754"/>
            <a:ext cx="2610832" cy="2227991"/>
          </p:xfrm>
          <a:graphic>
            <a:graphicData uri="http://schemas.openxmlformats.org/presentationml/2006/ole">
              <mc:AlternateContent xmlns:mc="http://schemas.openxmlformats.org/markup-compatibility/2006">
                <mc:Choice xmlns:v="urn:schemas-microsoft-com:vml" Requires="v">
                  <p:oleObj name="Bitmap Image" r:id="rId7" imgW="1981080" imgH="1690560" progId="Paint.Picture">
                    <p:embed/>
                  </p:oleObj>
                </mc:Choice>
                <mc:Fallback>
                  <p:oleObj name="Bitmap Image" r:id="rId7" imgW="1981080" imgH="1690560" progId="Paint.Picture">
                    <p:embed/>
                    <p:pic>
                      <p:nvPicPr>
                        <p:cNvPr id="4" name="Object 3">
                          <a:extLst>
                            <a:ext uri="{FF2B5EF4-FFF2-40B4-BE49-F238E27FC236}">
                              <a16:creationId xmlns:a16="http://schemas.microsoft.com/office/drawing/2014/main" id="{27CB285E-50C2-4537-8D17-9739A078E134}"/>
                            </a:ext>
                          </a:extLst>
                        </p:cNvPr>
                        <p:cNvPicPr/>
                        <p:nvPr/>
                      </p:nvPicPr>
                      <p:blipFill>
                        <a:blip r:embed="rId8"/>
                        <a:stretch>
                          <a:fillRect/>
                        </a:stretch>
                      </p:blipFill>
                      <p:spPr>
                        <a:xfrm>
                          <a:off x="1336557" y="1292754"/>
                          <a:ext cx="2610832" cy="2227991"/>
                        </a:xfrm>
                        <a:prstGeom prst="rect">
                          <a:avLst/>
                        </a:prstGeom>
                      </p:spPr>
                    </p:pic>
                  </p:oleObj>
                </mc:Fallback>
              </mc:AlternateContent>
            </a:graphicData>
          </a:graphic>
        </p:graphicFrame>
        <p:grpSp>
          <p:nvGrpSpPr>
            <p:cNvPr id="31" name="Group 30">
              <a:extLst>
                <a:ext uri="{FF2B5EF4-FFF2-40B4-BE49-F238E27FC236}">
                  <a16:creationId xmlns:a16="http://schemas.microsoft.com/office/drawing/2014/main" id="{F8ACBC44-524D-4F1E-A3E9-D9D494976E3A}"/>
                </a:ext>
              </a:extLst>
            </p:cNvPr>
            <p:cNvGrpSpPr/>
            <p:nvPr/>
          </p:nvGrpSpPr>
          <p:grpSpPr>
            <a:xfrm>
              <a:off x="6699249" y="1720580"/>
              <a:ext cx="3580697" cy="1046400"/>
              <a:chOff x="7054051" y="1316810"/>
              <a:chExt cx="3580697" cy="1046400"/>
            </a:xfrm>
          </p:grpSpPr>
          <p:sp>
            <p:nvSpPr>
              <p:cNvPr id="33" name="Oval 32">
                <a:extLst>
                  <a:ext uri="{FF2B5EF4-FFF2-40B4-BE49-F238E27FC236}">
                    <a16:creationId xmlns:a16="http://schemas.microsoft.com/office/drawing/2014/main" id="{5ABFFCA7-5443-4C63-B2AC-485D8C3A2B36}"/>
                  </a:ext>
                </a:extLst>
              </p:cNvPr>
              <p:cNvSpPr/>
              <p:nvPr/>
            </p:nvSpPr>
            <p:spPr>
              <a:xfrm>
                <a:off x="7054051" y="1356797"/>
                <a:ext cx="269092" cy="267823"/>
              </a:xfrm>
              <a:prstGeom prst="ellipse">
                <a:avLst/>
              </a:prstGeom>
              <a:solidFill>
                <a:srgbClr val="6CA6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Oval 33">
                <a:extLst>
                  <a:ext uri="{FF2B5EF4-FFF2-40B4-BE49-F238E27FC236}">
                    <a16:creationId xmlns:a16="http://schemas.microsoft.com/office/drawing/2014/main" id="{FD48C42C-5678-4B65-A7AA-61BA63A4C810}"/>
                  </a:ext>
                </a:extLst>
              </p:cNvPr>
              <p:cNvSpPr/>
              <p:nvPr/>
            </p:nvSpPr>
            <p:spPr>
              <a:xfrm>
                <a:off x="7059203" y="1707401"/>
                <a:ext cx="269092" cy="26782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Oval 34">
                <a:extLst>
                  <a:ext uri="{FF2B5EF4-FFF2-40B4-BE49-F238E27FC236}">
                    <a16:creationId xmlns:a16="http://schemas.microsoft.com/office/drawing/2014/main" id="{E30F4E3E-A809-48B6-8ABD-A50CE3BAA87B}"/>
                  </a:ext>
                </a:extLst>
              </p:cNvPr>
              <p:cNvSpPr/>
              <p:nvPr/>
            </p:nvSpPr>
            <p:spPr>
              <a:xfrm>
                <a:off x="7059205" y="2050456"/>
                <a:ext cx="269092" cy="267823"/>
              </a:xfrm>
              <a:prstGeom prst="ellipse">
                <a:avLst/>
              </a:prstGeom>
              <a:solidFill>
                <a:srgbClr val="FFA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TextBox 35">
                <a:extLst>
                  <a:ext uri="{FF2B5EF4-FFF2-40B4-BE49-F238E27FC236}">
                    <a16:creationId xmlns:a16="http://schemas.microsoft.com/office/drawing/2014/main" id="{C4EE0A99-AE8D-4589-972A-363E282EF909}"/>
                  </a:ext>
                </a:extLst>
              </p:cNvPr>
              <p:cNvSpPr txBox="1"/>
              <p:nvPr/>
            </p:nvSpPr>
            <p:spPr>
              <a:xfrm>
                <a:off x="7328295" y="1316810"/>
                <a:ext cx="903165" cy="369332"/>
              </a:xfrm>
              <a:prstGeom prst="rect">
                <a:avLst/>
              </a:prstGeom>
              <a:noFill/>
            </p:spPr>
            <p:txBody>
              <a:bodyPr wrap="square" rtlCol="0">
                <a:spAutoFit/>
              </a:bodyPr>
              <a:lstStyle/>
              <a:p>
                <a:r>
                  <a:rPr lang="en-CA" dirty="0"/>
                  <a:t>Male</a:t>
                </a:r>
              </a:p>
            </p:txBody>
          </p:sp>
          <p:sp>
            <p:nvSpPr>
              <p:cNvPr id="37" name="TextBox 36">
                <a:extLst>
                  <a:ext uri="{FF2B5EF4-FFF2-40B4-BE49-F238E27FC236}">
                    <a16:creationId xmlns:a16="http://schemas.microsoft.com/office/drawing/2014/main" id="{2069C99D-AF84-4716-BD7C-F9CA5CAD31D6}"/>
                  </a:ext>
                </a:extLst>
              </p:cNvPr>
              <p:cNvSpPr txBox="1"/>
              <p:nvPr/>
            </p:nvSpPr>
            <p:spPr>
              <a:xfrm>
                <a:off x="7328295" y="1635249"/>
                <a:ext cx="3123573" cy="369332"/>
              </a:xfrm>
              <a:prstGeom prst="rect">
                <a:avLst/>
              </a:prstGeom>
              <a:noFill/>
            </p:spPr>
            <p:txBody>
              <a:bodyPr wrap="square" rtlCol="0">
                <a:spAutoFit/>
              </a:bodyPr>
              <a:lstStyle/>
              <a:p>
                <a:r>
                  <a:rPr lang="en-CA" dirty="0"/>
                  <a:t>Recently inseminated female</a:t>
                </a:r>
              </a:p>
            </p:txBody>
          </p:sp>
          <p:sp>
            <p:nvSpPr>
              <p:cNvPr id="38" name="TextBox 37">
                <a:extLst>
                  <a:ext uri="{FF2B5EF4-FFF2-40B4-BE49-F238E27FC236}">
                    <a16:creationId xmlns:a16="http://schemas.microsoft.com/office/drawing/2014/main" id="{5FD42D87-FEAB-4C90-AC45-1D5474410D34}"/>
                  </a:ext>
                </a:extLst>
              </p:cNvPr>
              <p:cNvSpPr txBox="1"/>
              <p:nvPr/>
            </p:nvSpPr>
            <p:spPr>
              <a:xfrm>
                <a:off x="7328295" y="1993878"/>
                <a:ext cx="3306453" cy="369332"/>
              </a:xfrm>
              <a:prstGeom prst="rect">
                <a:avLst/>
              </a:prstGeom>
              <a:noFill/>
            </p:spPr>
            <p:txBody>
              <a:bodyPr wrap="square" rtlCol="0">
                <a:spAutoFit/>
              </a:bodyPr>
              <a:lstStyle/>
              <a:p>
                <a:r>
                  <a:rPr lang="en-CA" dirty="0"/>
                  <a:t>Distantly inseminated female</a:t>
                </a:r>
              </a:p>
            </p:txBody>
          </p:sp>
        </p:grpSp>
        <p:pic>
          <p:nvPicPr>
            <p:cNvPr id="3" name="Picture 2">
              <a:extLst>
                <a:ext uri="{FF2B5EF4-FFF2-40B4-BE49-F238E27FC236}">
                  <a16:creationId xmlns:a16="http://schemas.microsoft.com/office/drawing/2014/main" id="{93C20055-889A-4350-96C6-12689F868D7D}"/>
                </a:ext>
              </a:extLst>
            </p:cNvPr>
            <p:cNvPicPr>
              <a:picLocks noChangeAspect="1"/>
            </p:cNvPicPr>
            <p:nvPr/>
          </p:nvPicPr>
          <p:blipFill>
            <a:blip r:embed="rId9"/>
            <a:stretch>
              <a:fillRect/>
            </a:stretch>
          </p:blipFill>
          <p:spPr>
            <a:xfrm>
              <a:off x="4273817" y="1292755"/>
              <a:ext cx="2039906" cy="2227991"/>
            </a:xfrm>
            <a:prstGeom prst="rect">
              <a:avLst/>
            </a:prstGeom>
          </p:spPr>
        </p:pic>
      </p:grpSp>
      <p:sp>
        <p:nvSpPr>
          <p:cNvPr id="23" name="TextBox 22">
            <a:extLst>
              <a:ext uri="{FF2B5EF4-FFF2-40B4-BE49-F238E27FC236}">
                <a16:creationId xmlns:a16="http://schemas.microsoft.com/office/drawing/2014/main" id="{5C8B1DF2-92C1-49B6-AB7C-A9C0E35E45F1}"/>
              </a:ext>
            </a:extLst>
          </p:cNvPr>
          <p:cNvSpPr txBox="1"/>
          <p:nvPr/>
        </p:nvSpPr>
        <p:spPr>
          <a:xfrm>
            <a:off x="331341" y="5844203"/>
            <a:ext cx="8881492" cy="830997"/>
          </a:xfrm>
          <a:prstGeom prst="rect">
            <a:avLst/>
          </a:prstGeom>
          <a:noFill/>
        </p:spPr>
        <p:txBody>
          <a:bodyPr wrap="square">
            <a:spAutoFit/>
          </a:bodyPr>
          <a:lstStyle/>
          <a:p>
            <a:r>
              <a:rPr lang="en-CA" sz="2400" b="1" dirty="0">
                <a:solidFill>
                  <a:srgbClr val="C00000"/>
                </a:solidFill>
                <a:latin typeface="Helvetica" panose="020B0604020202020204" pitchFamily="34" charset="0"/>
                <a:cs typeface="Helvetica" panose="020B0604020202020204" pitchFamily="34" charset="0"/>
              </a:rPr>
              <a:t>Recently inseminated mean:  </a:t>
            </a:r>
            <a:r>
              <a:rPr lang="en-CA" sz="2400" dirty="0">
                <a:latin typeface="Helvetica" panose="020B0604020202020204" pitchFamily="34" charset="0"/>
                <a:cs typeface="Helvetica" panose="020B0604020202020204" pitchFamily="34" charset="0"/>
              </a:rPr>
              <a:t>0.77 inseminations/female </a:t>
            </a:r>
            <a:r>
              <a:rPr lang="en-CA" sz="2400" b="1" dirty="0">
                <a:solidFill>
                  <a:schemeClr val="accent2"/>
                </a:solidFill>
                <a:latin typeface="Helvetica" panose="020B0604020202020204" pitchFamily="34" charset="0"/>
                <a:cs typeface="Helvetica" panose="020B0604020202020204" pitchFamily="34" charset="0"/>
              </a:rPr>
              <a:t>Distantly inseminated mean:  </a:t>
            </a:r>
            <a:r>
              <a:rPr lang="en-CA" sz="2400" dirty="0">
                <a:latin typeface="Helvetica" panose="020B0604020202020204" pitchFamily="34" charset="0"/>
                <a:cs typeface="Helvetica" panose="020B0604020202020204" pitchFamily="34" charset="0"/>
              </a:rPr>
              <a:t>1.33 inseminations/female</a:t>
            </a:r>
          </a:p>
        </p:txBody>
      </p:sp>
      <p:sp>
        <p:nvSpPr>
          <p:cNvPr id="17" name="TextBox 16">
            <a:extLst>
              <a:ext uri="{FF2B5EF4-FFF2-40B4-BE49-F238E27FC236}">
                <a16:creationId xmlns:a16="http://schemas.microsoft.com/office/drawing/2014/main" id="{49CFD9C9-DCA4-A5AA-27C7-BA67784AC6C5}"/>
              </a:ext>
            </a:extLst>
          </p:cNvPr>
          <p:cNvSpPr txBox="1"/>
          <p:nvPr/>
        </p:nvSpPr>
        <p:spPr>
          <a:xfrm>
            <a:off x="7249115" y="2419525"/>
            <a:ext cx="4002291" cy="369332"/>
          </a:xfrm>
          <a:prstGeom prst="rect">
            <a:avLst/>
          </a:prstGeom>
          <a:noFill/>
        </p:spPr>
        <p:txBody>
          <a:bodyPr wrap="square" rtlCol="0">
            <a:spAutoFit/>
          </a:bodyPr>
          <a:lstStyle/>
          <a:p>
            <a:r>
              <a:rPr lang="en-CA" dirty="0"/>
              <a:t>Larger circles = more inseminations</a:t>
            </a:r>
          </a:p>
        </p:txBody>
      </p:sp>
    </p:spTree>
    <p:extLst>
      <p:ext uri="{BB962C8B-B14F-4D97-AF65-F5344CB8AC3E}">
        <p14:creationId xmlns:p14="http://schemas.microsoft.com/office/powerpoint/2010/main" val="120485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A3C594A-FF11-8C2B-8090-BB12224FCDC4}"/>
              </a:ext>
            </a:extLst>
          </p:cNvPr>
          <p:cNvSpPr txBox="1">
            <a:spLocks/>
          </p:cNvSpPr>
          <p:nvPr/>
        </p:nvSpPr>
        <p:spPr>
          <a:xfrm>
            <a:off x="-146649" y="124524"/>
            <a:ext cx="2502234" cy="57010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3200" dirty="0">
                <a:latin typeface="Helvetica" panose="020B0604020202020204" pitchFamily="34" charset="0"/>
                <a:cs typeface="Helvetica" panose="020B0604020202020204" pitchFamily="34" charset="0"/>
              </a:rPr>
              <a:t>Overview</a:t>
            </a:r>
          </a:p>
        </p:txBody>
      </p:sp>
    </p:spTree>
    <p:extLst>
      <p:ext uri="{BB962C8B-B14F-4D97-AF65-F5344CB8AC3E}">
        <p14:creationId xmlns:p14="http://schemas.microsoft.com/office/powerpoint/2010/main" val="2356369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0929B0D-02E1-487B-AE2A-56CDB7DA5918}"/>
              </a:ext>
            </a:extLst>
          </p:cNvPr>
          <p:cNvSpPr txBox="1"/>
          <p:nvPr/>
        </p:nvSpPr>
        <p:spPr>
          <a:xfrm>
            <a:off x="225795" y="178415"/>
            <a:ext cx="11740409" cy="461665"/>
          </a:xfrm>
          <a:prstGeom prst="rect">
            <a:avLst/>
          </a:prstGeom>
          <a:noFill/>
        </p:spPr>
        <p:txBody>
          <a:bodyPr wrap="square" rtlCol="0">
            <a:spAutoFit/>
          </a:bodyPr>
          <a:lstStyle/>
          <a:p>
            <a:r>
              <a:rPr lang="en-CA" sz="2400" dirty="0">
                <a:latin typeface="Helvetica" panose="020B0604020202020204" pitchFamily="34" charset="0"/>
                <a:cs typeface="Helvetica" panose="020B0604020202020204" pitchFamily="34" charset="0"/>
              </a:rPr>
              <a:t>More mounts directed at distantly inseminated females led to insemination (p &lt; 0.01)</a:t>
            </a:r>
          </a:p>
        </p:txBody>
      </p:sp>
      <p:grpSp>
        <p:nvGrpSpPr>
          <p:cNvPr id="15" name="Group 14">
            <a:extLst>
              <a:ext uri="{FF2B5EF4-FFF2-40B4-BE49-F238E27FC236}">
                <a16:creationId xmlns:a16="http://schemas.microsoft.com/office/drawing/2014/main" id="{D7F7B371-C394-4540-920E-C5DF88A0A22A}"/>
              </a:ext>
            </a:extLst>
          </p:cNvPr>
          <p:cNvGrpSpPr/>
          <p:nvPr/>
        </p:nvGrpSpPr>
        <p:grpSpPr>
          <a:xfrm>
            <a:off x="3483864" y="640080"/>
            <a:ext cx="5301996" cy="6111240"/>
            <a:chOff x="2176271" y="903016"/>
            <a:chExt cx="4834959" cy="5710525"/>
          </a:xfrm>
        </p:grpSpPr>
        <p:grpSp>
          <p:nvGrpSpPr>
            <p:cNvPr id="7" name="Group 6">
              <a:extLst>
                <a:ext uri="{FF2B5EF4-FFF2-40B4-BE49-F238E27FC236}">
                  <a16:creationId xmlns:a16="http://schemas.microsoft.com/office/drawing/2014/main" id="{16512B71-B651-4265-81A6-BD2E0FCFAABB}"/>
                </a:ext>
              </a:extLst>
            </p:cNvPr>
            <p:cNvGrpSpPr/>
            <p:nvPr/>
          </p:nvGrpSpPr>
          <p:grpSpPr>
            <a:xfrm>
              <a:off x="2176271" y="1344168"/>
              <a:ext cx="4834959" cy="5269373"/>
              <a:chOff x="291806" y="1152522"/>
              <a:chExt cx="5190014" cy="5664071"/>
            </a:xfrm>
          </p:grpSpPr>
          <p:pic>
            <p:nvPicPr>
              <p:cNvPr id="3" name="Picture 2">
                <a:extLst>
                  <a:ext uri="{FF2B5EF4-FFF2-40B4-BE49-F238E27FC236}">
                    <a16:creationId xmlns:a16="http://schemas.microsoft.com/office/drawing/2014/main" id="{AE895204-EF2E-447A-95A0-3F03B932F7E6}"/>
                  </a:ext>
                </a:extLst>
              </p:cNvPr>
              <p:cNvPicPr>
                <a:picLocks noChangeAspect="1"/>
              </p:cNvPicPr>
              <p:nvPr/>
            </p:nvPicPr>
            <p:blipFill rotWithShape="1">
              <a:blip r:embed="rId3"/>
              <a:srcRect t="695"/>
              <a:stretch/>
            </p:blipFill>
            <p:spPr>
              <a:xfrm>
                <a:off x="291806" y="1152522"/>
                <a:ext cx="3950071" cy="4956185"/>
              </a:xfrm>
              <a:prstGeom prst="rect">
                <a:avLst/>
              </a:prstGeom>
            </p:spPr>
          </p:pic>
          <p:sp>
            <p:nvSpPr>
              <p:cNvPr id="4" name="TextBox 3">
                <a:extLst>
                  <a:ext uri="{FF2B5EF4-FFF2-40B4-BE49-F238E27FC236}">
                    <a16:creationId xmlns:a16="http://schemas.microsoft.com/office/drawing/2014/main" id="{B0A7C37C-0D21-4BAE-8412-D5FE5F52B2DC}"/>
                  </a:ext>
                </a:extLst>
              </p:cNvPr>
              <p:cNvSpPr txBox="1"/>
              <p:nvPr/>
            </p:nvSpPr>
            <p:spPr>
              <a:xfrm>
                <a:off x="912415" y="6108707"/>
                <a:ext cx="2045197"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5" name="TextBox 4">
                <a:extLst>
                  <a:ext uri="{FF2B5EF4-FFF2-40B4-BE49-F238E27FC236}">
                    <a16:creationId xmlns:a16="http://schemas.microsoft.com/office/drawing/2014/main" id="{5EC92BB4-EC78-44F6-9FAB-0758511CB841}"/>
                  </a:ext>
                </a:extLst>
              </p:cNvPr>
              <p:cNvSpPr txBox="1"/>
              <p:nvPr/>
            </p:nvSpPr>
            <p:spPr>
              <a:xfrm>
                <a:off x="2585174" y="6108707"/>
                <a:ext cx="2045197" cy="707886"/>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pic>
            <p:nvPicPr>
              <p:cNvPr id="6" name="Picture 5">
                <a:extLst>
                  <a:ext uri="{FF2B5EF4-FFF2-40B4-BE49-F238E27FC236}">
                    <a16:creationId xmlns:a16="http://schemas.microsoft.com/office/drawing/2014/main" id="{79BDEEE4-BFDE-4480-8150-67D94EE5E778}"/>
                  </a:ext>
                </a:extLst>
              </p:cNvPr>
              <p:cNvPicPr>
                <a:picLocks noChangeAspect="1"/>
              </p:cNvPicPr>
              <p:nvPr/>
            </p:nvPicPr>
            <p:blipFill>
              <a:blip r:embed="rId4"/>
              <a:stretch>
                <a:fillRect/>
              </a:stretch>
            </p:blipFill>
            <p:spPr>
              <a:xfrm>
                <a:off x="4329287" y="2631294"/>
                <a:ext cx="1152533" cy="1800238"/>
              </a:xfrm>
              <a:prstGeom prst="rect">
                <a:avLst/>
              </a:prstGeom>
            </p:spPr>
          </p:pic>
        </p:grpSp>
        <p:pic>
          <p:nvPicPr>
            <p:cNvPr id="8" name="Picture 7">
              <a:extLst>
                <a:ext uri="{FF2B5EF4-FFF2-40B4-BE49-F238E27FC236}">
                  <a16:creationId xmlns:a16="http://schemas.microsoft.com/office/drawing/2014/main" id="{CB6FE1CC-3A5D-4187-9228-CA8009BFC48A}"/>
                </a:ext>
              </a:extLst>
            </p:cNvPr>
            <p:cNvPicPr>
              <a:picLocks noChangeAspect="1"/>
            </p:cNvPicPr>
            <p:nvPr/>
          </p:nvPicPr>
          <p:blipFill>
            <a:blip r:embed="rId5"/>
            <a:stretch>
              <a:fillRect/>
            </a:stretch>
          </p:blipFill>
          <p:spPr>
            <a:xfrm>
              <a:off x="3559346" y="903016"/>
              <a:ext cx="1780749" cy="511395"/>
            </a:xfrm>
            <a:prstGeom prst="rect">
              <a:avLst/>
            </a:prstGeom>
          </p:spPr>
        </p:pic>
      </p:grpSp>
    </p:spTree>
    <p:extLst>
      <p:ext uri="{BB962C8B-B14F-4D97-AF65-F5344CB8AC3E}">
        <p14:creationId xmlns:p14="http://schemas.microsoft.com/office/powerpoint/2010/main" val="2468707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2B842CC-741E-4311-BBA1-EAD3A29A3C91}"/>
              </a:ext>
            </a:extLst>
          </p:cNvPr>
          <p:cNvSpPr txBox="1"/>
          <p:nvPr/>
        </p:nvSpPr>
        <p:spPr>
          <a:xfrm>
            <a:off x="146791" y="153781"/>
            <a:ext cx="11861321" cy="461665"/>
          </a:xfrm>
          <a:prstGeom prst="rect">
            <a:avLst/>
          </a:prstGeom>
          <a:noFill/>
        </p:spPr>
        <p:txBody>
          <a:bodyPr wrap="square" rtlCol="0">
            <a:spAutoFit/>
          </a:bodyPr>
          <a:lstStyle/>
          <a:p>
            <a:r>
              <a:rPr lang="en-CA" sz="2400" dirty="0">
                <a:latin typeface="Helvetica" panose="020B0604020202020204" pitchFamily="34" charset="0"/>
                <a:cs typeface="Helvetica" panose="020B0604020202020204" pitchFamily="34" charset="0"/>
              </a:rPr>
              <a:t>Recently and distantly inseminated females evaded mounts at equal rates</a:t>
            </a:r>
          </a:p>
        </p:txBody>
      </p:sp>
      <p:grpSp>
        <p:nvGrpSpPr>
          <p:cNvPr id="4" name="Group 3">
            <a:extLst>
              <a:ext uri="{FF2B5EF4-FFF2-40B4-BE49-F238E27FC236}">
                <a16:creationId xmlns:a16="http://schemas.microsoft.com/office/drawing/2014/main" id="{C3F0EAFE-7A1E-4F1B-BC32-785DD43B0517}"/>
              </a:ext>
            </a:extLst>
          </p:cNvPr>
          <p:cNvGrpSpPr/>
          <p:nvPr/>
        </p:nvGrpSpPr>
        <p:grpSpPr>
          <a:xfrm>
            <a:off x="3608832" y="1048933"/>
            <a:ext cx="4974336" cy="5573924"/>
            <a:chOff x="1325591" y="644283"/>
            <a:chExt cx="4974336" cy="5573924"/>
          </a:xfrm>
        </p:grpSpPr>
        <p:grpSp>
          <p:nvGrpSpPr>
            <p:cNvPr id="21" name="Group 20">
              <a:extLst>
                <a:ext uri="{FF2B5EF4-FFF2-40B4-BE49-F238E27FC236}">
                  <a16:creationId xmlns:a16="http://schemas.microsoft.com/office/drawing/2014/main" id="{CF845149-AD66-470E-B4C0-F8A063406F9F}"/>
                </a:ext>
              </a:extLst>
            </p:cNvPr>
            <p:cNvGrpSpPr/>
            <p:nvPr/>
          </p:nvGrpSpPr>
          <p:grpSpPr>
            <a:xfrm>
              <a:off x="1325591" y="1024415"/>
              <a:ext cx="4974336" cy="5193792"/>
              <a:chOff x="333358" y="790178"/>
              <a:chExt cx="5352785" cy="5979775"/>
            </a:xfrm>
          </p:grpSpPr>
          <p:pic>
            <p:nvPicPr>
              <p:cNvPr id="6" name="Picture 5">
                <a:extLst>
                  <a:ext uri="{FF2B5EF4-FFF2-40B4-BE49-F238E27FC236}">
                    <a16:creationId xmlns:a16="http://schemas.microsoft.com/office/drawing/2014/main" id="{B770D419-F801-4E2E-BE4F-CDBB2E836C6D}"/>
                  </a:ext>
                </a:extLst>
              </p:cNvPr>
              <p:cNvPicPr>
                <a:picLocks noChangeAspect="1"/>
              </p:cNvPicPr>
              <p:nvPr/>
            </p:nvPicPr>
            <p:blipFill>
              <a:blip r:embed="rId3"/>
              <a:stretch>
                <a:fillRect/>
              </a:stretch>
            </p:blipFill>
            <p:spPr>
              <a:xfrm>
                <a:off x="4533610" y="2338381"/>
                <a:ext cx="1152533" cy="1800238"/>
              </a:xfrm>
              <a:prstGeom prst="rect">
                <a:avLst/>
              </a:prstGeom>
            </p:spPr>
          </p:pic>
          <p:pic>
            <p:nvPicPr>
              <p:cNvPr id="18" name="Picture 17">
                <a:extLst>
                  <a:ext uri="{FF2B5EF4-FFF2-40B4-BE49-F238E27FC236}">
                    <a16:creationId xmlns:a16="http://schemas.microsoft.com/office/drawing/2014/main" id="{E9435918-D72D-4A5B-A289-092AA673AA2D}"/>
                  </a:ext>
                </a:extLst>
              </p:cNvPr>
              <p:cNvPicPr>
                <a:picLocks noChangeAspect="1"/>
              </p:cNvPicPr>
              <p:nvPr/>
            </p:nvPicPr>
            <p:blipFill>
              <a:blip r:embed="rId4"/>
              <a:stretch>
                <a:fillRect/>
              </a:stretch>
            </p:blipFill>
            <p:spPr>
              <a:xfrm>
                <a:off x="333358" y="790178"/>
                <a:ext cx="4200252" cy="5186025"/>
              </a:xfrm>
              <a:prstGeom prst="rect">
                <a:avLst/>
              </a:prstGeom>
            </p:spPr>
          </p:pic>
          <p:sp>
            <p:nvSpPr>
              <p:cNvPr id="19" name="TextBox 18">
                <a:extLst>
                  <a:ext uri="{FF2B5EF4-FFF2-40B4-BE49-F238E27FC236}">
                    <a16:creationId xmlns:a16="http://schemas.microsoft.com/office/drawing/2014/main" id="{432FE146-64CD-42D9-BCED-F313DDB6929A}"/>
                  </a:ext>
                </a:extLst>
              </p:cNvPr>
              <p:cNvSpPr txBox="1"/>
              <p:nvPr/>
            </p:nvSpPr>
            <p:spPr>
              <a:xfrm>
                <a:off x="950525" y="5938956"/>
                <a:ext cx="2045197" cy="830997"/>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20" name="TextBox 19">
                <a:extLst>
                  <a:ext uri="{FF2B5EF4-FFF2-40B4-BE49-F238E27FC236}">
                    <a16:creationId xmlns:a16="http://schemas.microsoft.com/office/drawing/2014/main" id="{3D4FD852-4451-4979-A9BC-B8ECD4E0FACC}"/>
                  </a:ext>
                </a:extLst>
              </p:cNvPr>
              <p:cNvSpPr txBox="1"/>
              <p:nvPr/>
            </p:nvSpPr>
            <p:spPr>
              <a:xfrm>
                <a:off x="2916820" y="5938956"/>
                <a:ext cx="2045197" cy="830997"/>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grpSp>
        <p:grpSp>
          <p:nvGrpSpPr>
            <p:cNvPr id="13" name="Group 12">
              <a:extLst>
                <a:ext uri="{FF2B5EF4-FFF2-40B4-BE49-F238E27FC236}">
                  <a16:creationId xmlns:a16="http://schemas.microsoft.com/office/drawing/2014/main" id="{A5372F5A-290D-4981-89D2-27716385DE37}"/>
                </a:ext>
              </a:extLst>
            </p:cNvPr>
            <p:cNvGrpSpPr/>
            <p:nvPr/>
          </p:nvGrpSpPr>
          <p:grpSpPr>
            <a:xfrm>
              <a:off x="3063818" y="644283"/>
              <a:ext cx="1343450" cy="498249"/>
              <a:chOff x="3124517" y="677001"/>
              <a:chExt cx="1343450" cy="498249"/>
            </a:xfrm>
          </p:grpSpPr>
          <p:grpSp>
            <p:nvGrpSpPr>
              <p:cNvPr id="14" name="Group 13">
                <a:extLst>
                  <a:ext uri="{FF2B5EF4-FFF2-40B4-BE49-F238E27FC236}">
                    <a16:creationId xmlns:a16="http://schemas.microsoft.com/office/drawing/2014/main" id="{36768945-009B-455A-BF60-E8E65249F4F6}"/>
                  </a:ext>
                </a:extLst>
              </p:cNvPr>
              <p:cNvGrpSpPr/>
              <p:nvPr/>
            </p:nvGrpSpPr>
            <p:grpSpPr>
              <a:xfrm>
                <a:off x="3124517" y="1007592"/>
                <a:ext cx="1343450" cy="167658"/>
                <a:chOff x="428362" y="1238889"/>
                <a:chExt cx="1136904" cy="199521"/>
              </a:xfrm>
            </p:grpSpPr>
            <p:cxnSp>
              <p:nvCxnSpPr>
                <p:cNvPr id="16" name="Straight Connector 15">
                  <a:extLst>
                    <a:ext uri="{FF2B5EF4-FFF2-40B4-BE49-F238E27FC236}">
                      <a16:creationId xmlns:a16="http://schemas.microsoft.com/office/drawing/2014/main" id="{5C9211FE-4147-4501-A56A-7997A192B9CC}"/>
                    </a:ext>
                  </a:extLst>
                </p:cNvPr>
                <p:cNvCxnSpPr>
                  <a:cxnSpLocks/>
                </p:cNvCxnSpPr>
                <p:nvPr/>
              </p:nvCxnSpPr>
              <p:spPr>
                <a:xfrm>
                  <a:off x="439675" y="1252728"/>
                  <a:ext cx="0" cy="185682"/>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E138482-A766-4B31-A045-B2B64E07D92D}"/>
                    </a:ext>
                  </a:extLst>
                </p:cNvPr>
                <p:cNvCxnSpPr/>
                <p:nvPr/>
              </p:nvCxnSpPr>
              <p:spPr>
                <a:xfrm>
                  <a:off x="1548384" y="1238889"/>
                  <a:ext cx="0" cy="199521"/>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47CF2FB-09DB-497F-814A-94EFE1C1A836}"/>
                    </a:ext>
                  </a:extLst>
                </p:cNvPr>
                <p:cNvCxnSpPr>
                  <a:cxnSpLocks/>
                </p:cNvCxnSpPr>
                <p:nvPr/>
              </p:nvCxnSpPr>
              <p:spPr>
                <a:xfrm>
                  <a:off x="428362" y="1248033"/>
                  <a:ext cx="1136904"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15" name="TextBox 14">
                <a:extLst>
                  <a:ext uri="{FF2B5EF4-FFF2-40B4-BE49-F238E27FC236}">
                    <a16:creationId xmlns:a16="http://schemas.microsoft.com/office/drawing/2014/main" id="{02214540-A67A-4888-AFA3-55978A16D6AF}"/>
                  </a:ext>
                </a:extLst>
              </p:cNvPr>
              <p:cNvSpPr txBox="1"/>
              <p:nvPr/>
            </p:nvSpPr>
            <p:spPr>
              <a:xfrm>
                <a:off x="3524809" y="677001"/>
                <a:ext cx="613522"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n.s</a:t>
                </a:r>
                <a:endParaRPr lang="en-CA" dirty="0"/>
              </a:p>
            </p:txBody>
          </p:sp>
        </p:grpSp>
      </p:grpSp>
    </p:spTree>
    <p:extLst>
      <p:ext uri="{BB962C8B-B14F-4D97-AF65-F5344CB8AC3E}">
        <p14:creationId xmlns:p14="http://schemas.microsoft.com/office/powerpoint/2010/main" val="1189493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A896E0A-A182-410C-B0BC-7697EE531F7F}"/>
              </a:ext>
            </a:extLst>
          </p:cNvPr>
          <p:cNvSpPr txBox="1"/>
          <p:nvPr/>
        </p:nvSpPr>
        <p:spPr>
          <a:xfrm>
            <a:off x="147055" y="154967"/>
            <a:ext cx="11650732" cy="461665"/>
          </a:xfrm>
          <a:prstGeom prst="rect">
            <a:avLst/>
          </a:prstGeom>
          <a:noFill/>
        </p:spPr>
        <p:txBody>
          <a:bodyPr wrap="square" rtlCol="0">
            <a:spAutoFit/>
          </a:bodyPr>
          <a:lstStyle/>
          <a:p>
            <a:r>
              <a:rPr lang="en-CA" sz="2400" dirty="0">
                <a:latin typeface="Helvetica" panose="020B0604020202020204" pitchFamily="34" charset="0"/>
                <a:cs typeface="Helvetica" panose="020B0604020202020204" pitchFamily="34" charset="0"/>
              </a:rPr>
              <a:t>Males rejected recently inseminated females at higher rates (p &lt; 0.01)</a:t>
            </a:r>
          </a:p>
        </p:txBody>
      </p:sp>
      <p:grpSp>
        <p:nvGrpSpPr>
          <p:cNvPr id="25" name="Group 24">
            <a:extLst>
              <a:ext uri="{FF2B5EF4-FFF2-40B4-BE49-F238E27FC236}">
                <a16:creationId xmlns:a16="http://schemas.microsoft.com/office/drawing/2014/main" id="{9A31A9D2-E006-4B67-AC9F-0EB20B13558F}"/>
              </a:ext>
            </a:extLst>
          </p:cNvPr>
          <p:cNvGrpSpPr/>
          <p:nvPr/>
        </p:nvGrpSpPr>
        <p:grpSpPr>
          <a:xfrm>
            <a:off x="3655625" y="832637"/>
            <a:ext cx="4880750" cy="5685287"/>
            <a:chOff x="1413394" y="759751"/>
            <a:chExt cx="4880750" cy="5685287"/>
          </a:xfrm>
        </p:grpSpPr>
        <p:grpSp>
          <p:nvGrpSpPr>
            <p:cNvPr id="18" name="Group 17">
              <a:extLst>
                <a:ext uri="{FF2B5EF4-FFF2-40B4-BE49-F238E27FC236}">
                  <a16:creationId xmlns:a16="http://schemas.microsoft.com/office/drawing/2014/main" id="{0FACFDAD-37C6-466D-983C-1A73EBD3E4F1}"/>
                </a:ext>
              </a:extLst>
            </p:cNvPr>
            <p:cNvGrpSpPr/>
            <p:nvPr/>
          </p:nvGrpSpPr>
          <p:grpSpPr>
            <a:xfrm>
              <a:off x="1413394" y="1080767"/>
              <a:ext cx="4880750" cy="5364271"/>
              <a:chOff x="317500" y="805918"/>
              <a:chExt cx="5227133" cy="5836293"/>
            </a:xfrm>
          </p:grpSpPr>
          <p:grpSp>
            <p:nvGrpSpPr>
              <p:cNvPr id="17" name="Group 16">
                <a:extLst>
                  <a:ext uri="{FF2B5EF4-FFF2-40B4-BE49-F238E27FC236}">
                    <a16:creationId xmlns:a16="http://schemas.microsoft.com/office/drawing/2014/main" id="{DF72216C-10F9-4E24-ACD8-E2D720C440C3}"/>
                  </a:ext>
                </a:extLst>
              </p:cNvPr>
              <p:cNvGrpSpPr/>
              <p:nvPr/>
            </p:nvGrpSpPr>
            <p:grpSpPr>
              <a:xfrm>
                <a:off x="317500" y="805918"/>
                <a:ext cx="4567775" cy="5836293"/>
                <a:chOff x="488950" y="860138"/>
                <a:chExt cx="4567775" cy="5836293"/>
              </a:xfrm>
            </p:grpSpPr>
            <p:pic>
              <p:nvPicPr>
                <p:cNvPr id="14" name="Picture 13">
                  <a:extLst>
                    <a:ext uri="{FF2B5EF4-FFF2-40B4-BE49-F238E27FC236}">
                      <a16:creationId xmlns:a16="http://schemas.microsoft.com/office/drawing/2014/main" id="{8802E22A-B16D-43AB-8978-ED70DA92381C}"/>
                    </a:ext>
                  </a:extLst>
                </p:cNvPr>
                <p:cNvPicPr>
                  <a:picLocks noChangeAspect="1"/>
                </p:cNvPicPr>
                <p:nvPr/>
              </p:nvPicPr>
              <p:blipFill>
                <a:blip r:embed="rId3"/>
                <a:stretch>
                  <a:fillRect/>
                </a:stretch>
              </p:blipFill>
              <p:spPr>
                <a:xfrm>
                  <a:off x="488950" y="860138"/>
                  <a:ext cx="4210551" cy="5137723"/>
                </a:xfrm>
                <a:prstGeom prst="rect">
                  <a:avLst/>
                </a:prstGeom>
              </p:spPr>
            </p:pic>
            <p:sp>
              <p:nvSpPr>
                <p:cNvPr id="15" name="TextBox 14">
                  <a:extLst>
                    <a:ext uri="{FF2B5EF4-FFF2-40B4-BE49-F238E27FC236}">
                      <a16:creationId xmlns:a16="http://schemas.microsoft.com/office/drawing/2014/main" id="{6C8C50C3-4F31-4676-98A3-B70909428FFB}"/>
                    </a:ext>
                  </a:extLst>
                </p:cNvPr>
                <p:cNvSpPr txBox="1"/>
                <p:nvPr/>
              </p:nvSpPr>
              <p:spPr>
                <a:xfrm>
                  <a:off x="1045233" y="5926256"/>
                  <a:ext cx="2045197" cy="770175"/>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Distantly inseminated</a:t>
                  </a:r>
                </a:p>
              </p:txBody>
            </p:sp>
            <p:sp>
              <p:nvSpPr>
                <p:cNvPr id="16" name="TextBox 15">
                  <a:extLst>
                    <a:ext uri="{FF2B5EF4-FFF2-40B4-BE49-F238E27FC236}">
                      <a16:creationId xmlns:a16="http://schemas.microsoft.com/office/drawing/2014/main" id="{E151E19B-70FC-4CF0-B13A-2B3F9E160B98}"/>
                    </a:ext>
                  </a:extLst>
                </p:cNvPr>
                <p:cNvSpPr txBox="1"/>
                <p:nvPr/>
              </p:nvSpPr>
              <p:spPr>
                <a:xfrm>
                  <a:off x="3011528" y="5926256"/>
                  <a:ext cx="2045197" cy="770175"/>
                </a:xfrm>
                <a:prstGeom prst="rect">
                  <a:avLst/>
                </a:prstGeom>
                <a:noFill/>
              </p:spPr>
              <p:txBody>
                <a:bodyPr wrap="square" rtlCol="0">
                  <a:spAutoFit/>
                </a:bodyPr>
                <a:lstStyle/>
                <a:p>
                  <a:pPr algn="ctr"/>
                  <a:r>
                    <a:rPr lang="en-CA" sz="2000" dirty="0">
                      <a:latin typeface="Helvetica" panose="020B0604020202020204" pitchFamily="34" charset="0"/>
                      <a:cs typeface="Helvetica" panose="020B0604020202020204" pitchFamily="34" charset="0"/>
                    </a:rPr>
                    <a:t>Recently inseminated</a:t>
                  </a:r>
                </a:p>
              </p:txBody>
            </p:sp>
          </p:grpSp>
          <p:pic>
            <p:nvPicPr>
              <p:cNvPr id="12" name="Picture 11">
                <a:extLst>
                  <a:ext uri="{FF2B5EF4-FFF2-40B4-BE49-F238E27FC236}">
                    <a16:creationId xmlns:a16="http://schemas.microsoft.com/office/drawing/2014/main" id="{D76F7193-74DA-478B-A56C-EDA79A03A82F}"/>
                  </a:ext>
                </a:extLst>
              </p:cNvPr>
              <p:cNvPicPr>
                <a:picLocks noChangeAspect="1"/>
              </p:cNvPicPr>
              <p:nvPr/>
            </p:nvPicPr>
            <p:blipFill>
              <a:blip r:embed="rId4"/>
              <a:stretch>
                <a:fillRect/>
              </a:stretch>
            </p:blipFill>
            <p:spPr>
              <a:xfrm>
                <a:off x="4392100" y="2714339"/>
                <a:ext cx="1152533" cy="1800238"/>
              </a:xfrm>
              <a:prstGeom prst="rect">
                <a:avLst/>
              </a:prstGeom>
            </p:spPr>
          </p:pic>
        </p:grpSp>
        <p:grpSp>
          <p:nvGrpSpPr>
            <p:cNvPr id="24" name="Group 23">
              <a:extLst>
                <a:ext uri="{FF2B5EF4-FFF2-40B4-BE49-F238E27FC236}">
                  <a16:creationId xmlns:a16="http://schemas.microsoft.com/office/drawing/2014/main" id="{2E3C9F59-491A-4F38-9217-3F0260974BCB}"/>
                </a:ext>
              </a:extLst>
            </p:cNvPr>
            <p:cNvGrpSpPr/>
            <p:nvPr/>
          </p:nvGrpSpPr>
          <p:grpSpPr>
            <a:xfrm>
              <a:off x="3126947" y="759751"/>
              <a:ext cx="1343450" cy="415499"/>
              <a:chOff x="3126947" y="759751"/>
              <a:chExt cx="1343450" cy="415499"/>
            </a:xfrm>
          </p:grpSpPr>
          <p:grpSp>
            <p:nvGrpSpPr>
              <p:cNvPr id="11" name="Group 10">
                <a:extLst>
                  <a:ext uri="{FF2B5EF4-FFF2-40B4-BE49-F238E27FC236}">
                    <a16:creationId xmlns:a16="http://schemas.microsoft.com/office/drawing/2014/main" id="{39705F3A-4313-4B77-9206-4F57E8074401}"/>
                  </a:ext>
                </a:extLst>
              </p:cNvPr>
              <p:cNvGrpSpPr/>
              <p:nvPr/>
            </p:nvGrpSpPr>
            <p:grpSpPr>
              <a:xfrm>
                <a:off x="3126947" y="1007592"/>
                <a:ext cx="1343450" cy="167658"/>
                <a:chOff x="430419" y="1238889"/>
                <a:chExt cx="1136904" cy="199521"/>
              </a:xfrm>
            </p:grpSpPr>
            <p:cxnSp>
              <p:nvCxnSpPr>
                <p:cNvPr id="4" name="Straight Connector 3">
                  <a:extLst>
                    <a:ext uri="{FF2B5EF4-FFF2-40B4-BE49-F238E27FC236}">
                      <a16:creationId xmlns:a16="http://schemas.microsoft.com/office/drawing/2014/main" id="{BDED718B-DB94-4646-86A4-610078EDB6BA}"/>
                    </a:ext>
                  </a:extLst>
                </p:cNvPr>
                <p:cNvCxnSpPr>
                  <a:cxnSpLocks/>
                </p:cNvCxnSpPr>
                <p:nvPr/>
              </p:nvCxnSpPr>
              <p:spPr>
                <a:xfrm>
                  <a:off x="439675" y="1252728"/>
                  <a:ext cx="0" cy="185682"/>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43BF269-2FC4-4CB9-A2C2-8FBE73634809}"/>
                    </a:ext>
                  </a:extLst>
                </p:cNvPr>
                <p:cNvCxnSpPr/>
                <p:nvPr/>
              </p:nvCxnSpPr>
              <p:spPr>
                <a:xfrm>
                  <a:off x="1558179" y="1238889"/>
                  <a:ext cx="0" cy="199521"/>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6E6029C-C5FE-4130-A2FF-00B743DFCE0D}"/>
                    </a:ext>
                  </a:extLst>
                </p:cNvPr>
                <p:cNvCxnSpPr>
                  <a:cxnSpLocks/>
                </p:cNvCxnSpPr>
                <p:nvPr/>
              </p:nvCxnSpPr>
              <p:spPr>
                <a:xfrm>
                  <a:off x="430419" y="1248033"/>
                  <a:ext cx="1136904" cy="0"/>
                </a:xfrm>
                <a:prstGeom prst="line">
                  <a:avLst/>
                </a:prstGeom>
                <a:ln w="3810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
            <p:nvSpPr>
              <p:cNvPr id="23" name="TextBox 22">
                <a:extLst>
                  <a:ext uri="{FF2B5EF4-FFF2-40B4-BE49-F238E27FC236}">
                    <a16:creationId xmlns:a16="http://schemas.microsoft.com/office/drawing/2014/main" id="{7A298E94-55BB-4BAC-8BE6-43F2CDFA818D}"/>
                  </a:ext>
                </a:extLst>
              </p:cNvPr>
              <p:cNvSpPr txBox="1"/>
              <p:nvPr/>
            </p:nvSpPr>
            <p:spPr>
              <a:xfrm>
                <a:off x="3592717" y="759751"/>
                <a:ext cx="443625" cy="369332"/>
              </a:xfrm>
              <a:prstGeom prst="rect">
                <a:avLst/>
              </a:prstGeom>
              <a:noFill/>
            </p:spPr>
            <p:txBody>
              <a:bodyPr wrap="square">
                <a:spAutoFit/>
              </a:bodyPr>
              <a:lstStyle/>
              <a:p>
                <a:r>
                  <a:rPr lang="en-CA" sz="1800" b="1"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t>
                </a:r>
                <a:endParaRPr lang="en-CA" dirty="0"/>
              </a:p>
            </p:txBody>
          </p:sp>
        </p:grpSp>
      </p:grpSp>
    </p:spTree>
    <p:extLst>
      <p:ext uri="{BB962C8B-B14F-4D97-AF65-F5344CB8AC3E}">
        <p14:creationId xmlns:p14="http://schemas.microsoft.com/office/powerpoint/2010/main" val="426045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0FC738-2EFD-D7C0-86DD-BC97B8BBF1EB}"/>
              </a:ext>
            </a:extLst>
          </p:cNvPr>
          <p:cNvSpPr txBox="1"/>
          <p:nvPr/>
        </p:nvSpPr>
        <p:spPr>
          <a:xfrm>
            <a:off x="188089" y="214660"/>
            <a:ext cx="6094070" cy="523220"/>
          </a:xfrm>
          <a:prstGeom prst="rect">
            <a:avLst/>
          </a:prstGeom>
          <a:noFill/>
        </p:spPr>
        <p:txBody>
          <a:bodyPr wrap="square">
            <a:spAutoFit/>
          </a:bodyPr>
          <a:lstStyle/>
          <a:p>
            <a:r>
              <a:rPr lang="en-US" sz="2800" b="1" dirty="0">
                <a:latin typeface="Helvetica" panose="020B0604020202020204" pitchFamily="34" charset="0"/>
                <a:cs typeface="Helvetica" panose="020B0604020202020204" pitchFamily="34" charset="0"/>
              </a:rPr>
              <a:t>In summary: </a:t>
            </a:r>
            <a:endParaRPr lang="en-CA" sz="2800" b="1" dirty="0"/>
          </a:p>
        </p:txBody>
      </p:sp>
      <p:sp>
        <p:nvSpPr>
          <p:cNvPr id="5" name="TextBox 4">
            <a:extLst>
              <a:ext uri="{FF2B5EF4-FFF2-40B4-BE49-F238E27FC236}">
                <a16:creationId xmlns:a16="http://schemas.microsoft.com/office/drawing/2014/main" id="{C8CC0CB7-6D1A-2309-766F-9A6F83952FE1}"/>
              </a:ext>
            </a:extLst>
          </p:cNvPr>
          <p:cNvSpPr txBox="1"/>
          <p:nvPr/>
        </p:nvSpPr>
        <p:spPr>
          <a:xfrm>
            <a:off x="360803" y="1611040"/>
            <a:ext cx="11563109" cy="523220"/>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Driven by male rejection as opposed to female avoidance</a:t>
            </a:r>
            <a:endParaRPr lang="en-CA" sz="2800" dirty="0"/>
          </a:p>
        </p:txBody>
      </p:sp>
      <p:sp>
        <p:nvSpPr>
          <p:cNvPr id="6" name="TextBox 5">
            <a:extLst>
              <a:ext uri="{FF2B5EF4-FFF2-40B4-BE49-F238E27FC236}">
                <a16:creationId xmlns:a16="http://schemas.microsoft.com/office/drawing/2014/main" id="{3A90ABFF-2608-CE63-C9FD-C6D6FA15723A}"/>
              </a:ext>
            </a:extLst>
          </p:cNvPr>
          <p:cNvSpPr txBox="1"/>
          <p:nvPr/>
        </p:nvSpPr>
        <p:spPr>
          <a:xfrm>
            <a:off x="360804" y="5746109"/>
            <a:ext cx="11470391" cy="954107"/>
          </a:xfrm>
          <a:prstGeom prst="rect">
            <a:avLst/>
          </a:prstGeom>
          <a:noFill/>
        </p:spPr>
        <p:txBody>
          <a:bodyPr wrap="square" rtlCol="0">
            <a:spAutoFit/>
          </a:bodyPr>
          <a:lstStyle/>
          <a:p>
            <a:pPr algn="ctr"/>
            <a:r>
              <a:rPr lang="en-US" sz="2800" dirty="0">
                <a:latin typeface="Helvetica" panose="020B0604020202020204" pitchFamily="34" charset="0"/>
                <a:cs typeface="Helvetica" panose="020B0604020202020204" pitchFamily="34" charset="0"/>
              </a:rPr>
              <a:t>Our results add to the growing body of evidence showing that males can be choosy too!</a:t>
            </a:r>
            <a:endParaRPr lang="en-CA" sz="2800" dirty="0">
              <a:latin typeface="Helvetica" panose="020B0604020202020204" pitchFamily="34" charset="0"/>
              <a:cs typeface="Helvetica" panose="020B0604020202020204" pitchFamily="34" charset="0"/>
            </a:endParaRPr>
          </a:p>
        </p:txBody>
      </p:sp>
      <p:sp>
        <p:nvSpPr>
          <p:cNvPr id="12" name="TextBox 11">
            <a:extLst>
              <a:ext uri="{FF2B5EF4-FFF2-40B4-BE49-F238E27FC236}">
                <a16:creationId xmlns:a16="http://schemas.microsoft.com/office/drawing/2014/main" id="{D9DB2BD3-A409-77A4-6F3D-23849C763E65}"/>
              </a:ext>
            </a:extLst>
          </p:cNvPr>
          <p:cNvSpPr txBox="1"/>
          <p:nvPr/>
        </p:nvSpPr>
        <p:spPr>
          <a:xfrm>
            <a:off x="360804" y="666272"/>
            <a:ext cx="9378387" cy="523220"/>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No difference in mounting rate between treatments</a:t>
            </a:r>
          </a:p>
        </p:txBody>
      </p:sp>
      <p:sp>
        <p:nvSpPr>
          <p:cNvPr id="13" name="TextBox 12">
            <a:extLst>
              <a:ext uri="{FF2B5EF4-FFF2-40B4-BE49-F238E27FC236}">
                <a16:creationId xmlns:a16="http://schemas.microsoft.com/office/drawing/2014/main" id="{6C69D57C-D769-14DF-2569-C9B2077F22A1}"/>
              </a:ext>
            </a:extLst>
          </p:cNvPr>
          <p:cNvSpPr txBox="1"/>
          <p:nvPr/>
        </p:nvSpPr>
        <p:spPr>
          <a:xfrm>
            <a:off x="360803" y="1138656"/>
            <a:ext cx="11195613" cy="523220"/>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Distantly inseminated females were inseminated at higher rates</a:t>
            </a:r>
          </a:p>
        </p:txBody>
      </p:sp>
      <p:pic>
        <p:nvPicPr>
          <p:cNvPr id="15" name="Graphic 14" descr="Male with solid fill">
            <a:extLst>
              <a:ext uri="{FF2B5EF4-FFF2-40B4-BE49-F238E27FC236}">
                <a16:creationId xmlns:a16="http://schemas.microsoft.com/office/drawing/2014/main" id="{6E60B0B2-0BD6-C229-DA98-63B9CC537B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8553" y="4670479"/>
            <a:ext cx="434980" cy="434980"/>
          </a:xfrm>
          <a:prstGeom prst="rect">
            <a:avLst/>
          </a:prstGeom>
        </p:spPr>
      </p:pic>
      <p:pic>
        <p:nvPicPr>
          <p:cNvPr id="14338" name="Picture 2" descr="Male Choice, Female Competition, and Female Ornaments in Sexual Selection -  Oxford Scholarship">
            <a:extLst>
              <a:ext uri="{FF2B5EF4-FFF2-40B4-BE49-F238E27FC236}">
                <a16:creationId xmlns:a16="http://schemas.microsoft.com/office/drawing/2014/main" id="{F45C9ABA-9131-869A-F1F8-D2796351D4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829"/>
          <a:stretch/>
        </p:blipFill>
        <p:spPr bwMode="auto">
          <a:xfrm>
            <a:off x="4333190" y="2196919"/>
            <a:ext cx="2786317" cy="345081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Wildest 'Bachelor,' 'Bachelorette' Posters, Taglines Through the Years">
            <a:extLst>
              <a:ext uri="{FF2B5EF4-FFF2-40B4-BE49-F238E27FC236}">
                <a16:creationId xmlns:a16="http://schemas.microsoft.com/office/drawing/2014/main" id="{08FDA1AC-E1A9-3AC6-EEF1-99B036F6F7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1689"/>
          <a:stretch/>
        </p:blipFill>
        <p:spPr bwMode="auto">
          <a:xfrm>
            <a:off x="7336971" y="2196919"/>
            <a:ext cx="2933365" cy="345081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D09FF17-D551-C668-5654-BFE8F978BE59}"/>
              </a:ext>
            </a:extLst>
          </p:cNvPr>
          <p:cNvGrpSpPr/>
          <p:nvPr/>
        </p:nvGrpSpPr>
        <p:grpSpPr>
          <a:xfrm>
            <a:off x="1428553" y="2229983"/>
            <a:ext cx="2633292" cy="3403692"/>
            <a:chOff x="1646043" y="2287692"/>
            <a:chExt cx="2266950" cy="3109654"/>
          </a:xfrm>
        </p:grpSpPr>
        <p:pic>
          <p:nvPicPr>
            <p:cNvPr id="14342" name="Picture 6" descr="Bedbug Cartoon Bug Vector Images (over 150)">
              <a:extLst>
                <a:ext uri="{FF2B5EF4-FFF2-40B4-BE49-F238E27FC236}">
                  <a16:creationId xmlns:a16="http://schemas.microsoft.com/office/drawing/2014/main" id="{802E644B-0B9E-6FD9-4463-509132CB7E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6043" y="3016096"/>
              <a:ext cx="22669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2,811 Male Symbol Stock Photos, Pictures &amp; Royalty-Free Images - iStock">
              <a:extLst>
                <a:ext uri="{FF2B5EF4-FFF2-40B4-BE49-F238E27FC236}">
                  <a16:creationId xmlns:a16="http://schemas.microsoft.com/office/drawing/2014/main" id="{6A0569A8-59C9-CF46-981C-5CFDFB13BCE0}"/>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093216" y="3674666"/>
              <a:ext cx="602289" cy="602289"/>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Black Bow Tie Clip Art Free PNG Image｜Illustoon">
              <a:extLst>
                <a:ext uri="{FF2B5EF4-FFF2-40B4-BE49-F238E27FC236}">
                  <a16:creationId xmlns:a16="http://schemas.microsoft.com/office/drawing/2014/main" id="{9005DF15-E6FE-33D3-5178-FB85A9BA5D5A}"/>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11089" y="3734432"/>
              <a:ext cx="379936" cy="379936"/>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descr="Question-mark-heart Icons - SVG and PNG Question-mark-heart Icons | Noun  Project">
              <a:extLst>
                <a:ext uri="{FF2B5EF4-FFF2-40B4-BE49-F238E27FC236}">
                  <a16:creationId xmlns:a16="http://schemas.microsoft.com/office/drawing/2014/main" id="{B80E6C8E-70C5-217C-789D-D493D0BF80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36882" y="2287692"/>
              <a:ext cx="888493" cy="8884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7417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3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165B92DB-383E-46B8-8CB7-1125B8041703}"/>
              </a:ext>
            </a:extLst>
          </p:cNvPr>
          <p:cNvGraphicFramePr>
            <a:graphicFrameLocks noChangeAspect="1"/>
          </p:cNvGraphicFramePr>
          <p:nvPr/>
        </p:nvGraphicFramePr>
        <p:xfrm>
          <a:off x="8561502" y="4564449"/>
          <a:ext cx="3267816" cy="1701163"/>
        </p:xfrm>
        <a:graphic>
          <a:graphicData uri="http://schemas.openxmlformats.org/presentationml/2006/ole">
            <mc:AlternateContent xmlns:mc="http://schemas.openxmlformats.org/markup-compatibility/2006">
              <mc:Choice xmlns:v="urn:schemas-microsoft-com:vml" Requires="v">
                <p:oleObj name="Bitmap Image" r:id="rId4" imgW="3933720" imgH="2048040" progId="Paint.Picture">
                  <p:embed/>
                </p:oleObj>
              </mc:Choice>
              <mc:Fallback>
                <p:oleObj name="Bitmap Image" r:id="rId4" imgW="3933720" imgH="2048040" progId="Paint.Picture">
                  <p:embed/>
                  <p:pic>
                    <p:nvPicPr>
                      <p:cNvPr id="2" name="Object 1">
                        <a:extLst>
                          <a:ext uri="{FF2B5EF4-FFF2-40B4-BE49-F238E27FC236}">
                            <a16:creationId xmlns:a16="http://schemas.microsoft.com/office/drawing/2014/main" id="{165B92DB-383E-46B8-8CB7-1125B8041703}"/>
                          </a:ext>
                        </a:extLst>
                      </p:cNvPr>
                      <p:cNvPicPr/>
                      <p:nvPr/>
                    </p:nvPicPr>
                    <p:blipFill>
                      <a:blip r:embed="rId5"/>
                      <a:stretch>
                        <a:fillRect/>
                      </a:stretch>
                    </p:blipFill>
                    <p:spPr>
                      <a:xfrm>
                        <a:off x="8561502" y="4564449"/>
                        <a:ext cx="3267816" cy="1701163"/>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EE338B25-1693-4A7A-97D1-48B178F9B1A4}"/>
              </a:ext>
            </a:extLst>
          </p:cNvPr>
          <p:cNvSpPr txBox="1"/>
          <p:nvPr/>
        </p:nvSpPr>
        <p:spPr>
          <a:xfrm>
            <a:off x="323850" y="221588"/>
            <a:ext cx="11544300" cy="584775"/>
          </a:xfrm>
          <a:prstGeom prst="rect">
            <a:avLst/>
          </a:prstGeom>
          <a:noFill/>
        </p:spPr>
        <p:txBody>
          <a:bodyPr wrap="square">
            <a:spAutoFit/>
          </a:bodyPr>
          <a:lstStyle/>
          <a:p>
            <a:r>
              <a:rPr lang="en-CA" sz="3200" dirty="0">
                <a:latin typeface="Helvetica" panose="020B0604020202020204" pitchFamily="34" charset="0"/>
                <a:cs typeface="Helvetica" panose="020B0604020202020204" pitchFamily="34" charset="0"/>
              </a:rPr>
              <a:t>Why don’t recently inseminated females avoid males more?</a:t>
            </a:r>
          </a:p>
        </p:txBody>
      </p:sp>
      <p:grpSp>
        <p:nvGrpSpPr>
          <p:cNvPr id="57" name="Group 56">
            <a:extLst>
              <a:ext uri="{FF2B5EF4-FFF2-40B4-BE49-F238E27FC236}">
                <a16:creationId xmlns:a16="http://schemas.microsoft.com/office/drawing/2014/main" id="{259BAE2A-A782-4D88-A09E-D901464853A3}"/>
              </a:ext>
            </a:extLst>
          </p:cNvPr>
          <p:cNvGrpSpPr/>
          <p:nvPr/>
        </p:nvGrpSpPr>
        <p:grpSpPr>
          <a:xfrm>
            <a:off x="610960" y="1666593"/>
            <a:ext cx="5438869" cy="2379282"/>
            <a:chOff x="1029763" y="1734223"/>
            <a:chExt cx="5438869" cy="2379282"/>
          </a:xfrm>
        </p:grpSpPr>
        <p:grpSp>
          <p:nvGrpSpPr>
            <p:cNvPr id="54" name="Group 53">
              <a:extLst>
                <a:ext uri="{FF2B5EF4-FFF2-40B4-BE49-F238E27FC236}">
                  <a16:creationId xmlns:a16="http://schemas.microsoft.com/office/drawing/2014/main" id="{81A5DC38-9A1A-4A4A-9788-7747DE6975A8}"/>
                </a:ext>
              </a:extLst>
            </p:cNvPr>
            <p:cNvGrpSpPr/>
            <p:nvPr/>
          </p:nvGrpSpPr>
          <p:grpSpPr>
            <a:xfrm>
              <a:off x="1029763" y="1734223"/>
              <a:ext cx="5438869" cy="2379282"/>
              <a:chOff x="792062" y="1935540"/>
              <a:chExt cx="5438869" cy="2379282"/>
            </a:xfrm>
          </p:grpSpPr>
          <p:grpSp>
            <p:nvGrpSpPr>
              <p:cNvPr id="53" name="Group 52">
                <a:extLst>
                  <a:ext uri="{FF2B5EF4-FFF2-40B4-BE49-F238E27FC236}">
                    <a16:creationId xmlns:a16="http://schemas.microsoft.com/office/drawing/2014/main" id="{E180C5B6-44E6-4F80-AFC6-FBECB52B5103}"/>
                  </a:ext>
                </a:extLst>
              </p:cNvPr>
              <p:cNvGrpSpPr/>
              <p:nvPr/>
            </p:nvGrpSpPr>
            <p:grpSpPr>
              <a:xfrm>
                <a:off x="792062" y="1935540"/>
                <a:ext cx="5438869" cy="2379282"/>
                <a:chOff x="792062" y="1935540"/>
                <a:chExt cx="5438869" cy="2379282"/>
              </a:xfrm>
            </p:grpSpPr>
            <p:grpSp>
              <p:nvGrpSpPr>
                <p:cNvPr id="42" name="Group 41">
                  <a:extLst>
                    <a:ext uri="{FF2B5EF4-FFF2-40B4-BE49-F238E27FC236}">
                      <a16:creationId xmlns:a16="http://schemas.microsoft.com/office/drawing/2014/main" id="{34B9294E-7E64-41D2-8466-98F030346460}"/>
                    </a:ext>
                  </a:extLst>
                </p:cNvPr>
                <p:cNvGrpSpPr/>
                <p:nvPr/>
              </p:nvGrpSpPr>
              <p:grpSpPr>
                <a:xfrm>
                  <a:off x="792062" y="1935540"/>
                  <a:ext cx="5438869" cy="2379282"/>
                  <a:chOff x="827061" y="1717567"/>
                  <a:chExt cx="5438869" cy="2379282"/>
                </a:xfrm>
              </p:grpSpPr>
              <p:grpSp>
                <p:nvGrpSpPr>
                  <p:cNvPr id="41" name="Group 40">
                    <a:extLst>
                      <a:ext uri="{FF2B5EF4-FFF2-40B4-BE49-F238E27FC236}">
                        <a16:creationId xmlns:a16="http://schemas.microsoft.com/office/drawing/2014/main" id="{44C1EC92-DB05-4660-9D08-5A7A402350CF}"/>
                      </a:ext>
                    </a:extLst>
                  </p:cNvPr>
                  <p:cNvGrpSpPr/>
                  <p:nvPr/>
                </p:nvGrpSpPr>
                <p:grpSpPr>
                  <a:xfrm>
                    <a:off x="827061" y="1717567"/>
                    <a:ext cx="4352793" cy="2379282"/>
                    <a:chOff x="827061" y="1717567"/>
                    <a:chExt cx="4352793" cy="2379282"/>
                  </a:xfrm>
                </p:grpSpPr>
                <p:sp>
                  <p:nvSpPr>
                    <p:cNvPr id="9" name="Oval 8">
                      <a:extLst>
                        <a:ext uri="{FF2B5EF4-FFF2-40B4-BE49-F238E27FC236}">
                          <a16:creationId xmlns:a16="http://schemas.microsoft.com/office/drawing/2014/main" id="{EBA74979-3CE2-4FDE-9D4E-32D8CA833123}"/>
                        </a:ext>
                      </a:extLst>
                    </p:cNvPr>
                    <p:cNvSpPr/>
                    <p:nvPr/>
                  </p:nvSpPr>
                  <p:spPr>
                    <a:xfrm>
                      <a:off x="827061" y="1717567"/>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sp>
                  <p:nvSpPr>
                    <p:cNvPr id="11" name="TextBox 10">
                      <a:extLst>
                        <a:ext uri="{FF2B5EF4-FFF2-40B4-BE49-F238E27FC236}">
                          <a16:creationId xmlns:a16="http://schemas.microsoft.com/office/drawing/2014/main" id="{7A6373AC-B467-4024-B182-37C344D2FF3D}"/>
                        </a:ext>
                      </a:extLst>
                    </p:cNvPr>
                    <p:cNvSpPr txBox="1"/>
                    <p:nvPr/>
                  </p:nvSpPr>
                  <p:spPr>
                    <a:xfrm>
                      <a:off x="1343184" y="3635184"/>
                      <a:ext cx="3836670" cy="461665"/>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Natural insemination rate</a:t>
                      </a:r>
                      <a:endParaRPr lang="en-CA" sz="2400" dirty="0">
                        <a:latin typeface="Helvetica" panose="020B0604020202020204" pitchFamily="34" charset="0"/>
                        <a:cs typeface="Helvetica" panose="020B0604020202020204" pitchFamily="34" charset="0"/>
                      </a:endParaRPr>
                    </a:p>
                  </p:txBody>
                </p:sp>
                <p:cxnSp>
                  <p:nvCxnSpPr>
                    <p:cNvPr id="14" name="Straight Arrow Connector 13">
                      <a:extLst>
                        <a:ext uri="{FF2B5EF4-FFF2-40B4-BE49-F238E27FC236}">
                          <a16:creationId xmlns:a16="http://schemas.microsoft.com/office/drawing/2014/main" id="{6C568D37-A7EC-4846-8E2E-404EDB11988E}"/>
                        </a:ext>
                      </a:extLst>
                    </p:cNvPr>
                    <p:cNvCxnSpPr>
                      <a:cxnSpLocks/>
                    </p:cNvCxnSpPr>
                    <p:nvPr/>
                  </p:nvCxnSpPr>
                  <p:spPr>
                    <a:xfrm flipH="1">
                      <a:off x="2901529" y="2635741"/>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sp>
                <p:nvSpPr>
                  <p:cNvPr id="40" name="TextBox 39">
                    <a:extLst>
                      <a:ext uri="{FF2B5EF4-FFF2-40B4-BE49-F238E27FC236}">
                        <a16:creationId xmlns:a16="http://schemas.microsoft.com/office/drawing/2014/main" id="{AC757BEA-7A16-4397-BD0C-91B0C434A600}"/>
                      </a:ext>
                    </a:extLst>
                  </p:cNvPr>
                  <p:cNvSpPr txBox="1"/>
                  <p:nvPr/>
                </p:nvSpPr>
                <p:spPr>
                  <a:xfrm>
                    <a:off x="4441458" y="2424977"/>
                    <a:ext cx="1824472" cy="461665"/>
                  </a:xfrm>
                  <a:prstGeom prst="rect">
                    <a:avLst/>
                  </a:prstGeom>
                  <a:noFill/>
                </p:spPr>
                <p:txBody>
                  <a:bodyPr wrap="square">
                    <a:spAutoFit/>
                  </a:bodyPr>
                  <a:lstStyle/>
                  <a:p>
                    <a:r>
                      <a:rPr lang="en-US" sz="2400" dirty="0">
                        <a:effectLst/>
                        <a:latin typeface="Helvetica" panose="020B0604020202020204" pitchFamily="34" charset="0"/>
                        <a:ea typeface="Calibri" panose="020F0502020204030204" pitchFamily="34" charset="0"/>
                        <a:cs typeface="Helvetica" panose="020B0604020202020204" pitchFamily="34" charset="0"/>
                      </a:rPr>
                      <a:t>Every day</a:t>
                    </a:r>
                    <a:endParaRPr lang="en-CA" sz="2400" dirty="0">
                      <a:latin typeface="Helvetica" panose="020B0604020202020204" pitchFamily="34" charset="0"/>
                      <a:cs typeface="Helvetica" panose="020B0604020202020204" pitchFamily="34" charset="0"/>
                    </a:endParaRPr>
                  </a:p>
                </p:txBody>
              </p:sp>
            </p:grpSp>
            <p:pic>
              <p:nvPicPr>
                <p:cNvPr id="45" name="Picture 44">
                  <a:extLst>
                    <a:ext uri="{FF2B5EF4-FFF2-40B4-BE49-F238E27FC236}">
                      <a16:creationId xmlns:a16="http://schemas.microsoft.com/office/drawing/2014/main" id="{70457BAD-3A55-4408-9916-6079384B1111}"/>
                    </a:ext>
                  </a:extLst>
                </p:cNvPr>
                <p:cNvPicPr>
                  <a:picLocks noChangeAspect="1"/>
                </p:cNvPicPr>
                <p:nvPr/>
              </p:nvPicPr>
              <p:blipFill>
                <a:blip r:embed="rId6"/>
                <a:stretch>
                  <a:fillRect/>
                </a:stretch>
              </p:blipFill>
              <p:spPr>
                <a:xfrm>
                  <a:off x="1308185" y="2328384"/>
                  <a:ext cx="949744" cy="996894"/>
                </a:xfrm>
                <a:prstGeom prst="rect">
                  <a:avLst/>
                </a:prstGeom>
              </p:spPr>
            </p:pic>
            <p:graphicFrame>
              <p:nvGraphicFramePr>
                <p:cNvPr id="49" name="Object 48">
                  <a:extLst>
                    <a:ext uri="{FF2B5EF4-FFF2-40B4-BE49-F238E27FC236}">
                      <a16:creationId xmlns:a16="http://schemas.microsoft.com/office/drawing/2014/main" id="{7F15C094-6E48-465F-87FE-F58FB7ACAB30}"/>
                    </a:ext>
                  </a:extLst>
                </p:cNvPr>
                <p:cNvGraphicFramePr>
                  <a:graphicFrameLocks noChangeAspect="1"/>
                </p:cNvGraphicFramePr>
                <p:nvPr/>
              </p:nvGraphicFramePr>
              <p:xfrm>
                <a:off x="3516904" y="2313676"/>
                <a:ext cx="1001963" cy="991505"/>
              </p:xfrm>
              <a:graphic>
                <a:graphicData uri="http://schemas.openxmlformats.org/presentationml/2006/ole">
                  <mc:AlternateContent xmlns:mc="http://schemas.openxmlformats.org/markup-compatibility/2006">
                    <mc:Choice xmlns:v="urn:schemas-microsoft-com:vml" Requires="v">
                      <p:oleObj name="Bitmap Image" r:id="rId7" imgW="7267680" imgH="7191360" progId="Paint.Picture">
                        <p:embed/>
                      </p:oleObj>
                    </mc:Choice>
                    <mc:Fallback>
                      <p:oleObj name="Bitmap Image" r:id="rId7" imgW="7267680" imgH="7191360" progId="Paint.Picture">
                        <p:embed/>
                        <p:pic>
                          <p:nvPicPr>
                            <p:cNvPr id="49" name="Object 48">
                              <a:extLst>
                                <a:ext uri="{FF2B5EF4-FFF2-40B4-BE49-F238E27FC236}">
                                  <a16:creationId xmlns:a16="http://schemas.microsoft.com/office/drawing/2014/main" id="{7F15C094-6E48-465F-87FE-F58FB7ACAB30}"/>
                                </a:ext>
                              </a:extLst>
                            </p:cNvPr>
                            <p:cNvPicPr/>
                            <p:nvPr/>
                          </p:nvPicPr>
                          <p:blipFill>
                            <a:blip r:embed="rId8"/>
                            <a:stretch>
                              <a:fillRect/>
                            </a:stretch>
                          </p:blipFill>
                          <p:spPr>
                            <a:xfrm>
                              <a:off x="3516904" y="2313676"/>
                              <a:ext cx="1001963" cy="991505"/>
                            </a:xfrm>
                            <a:prstGeom prst="rect">
                              <a:avLst/>
                            </a:prstGeom>
                          </p:spPr>
                        </p:pic>
                      </p:oleObj>
                    </mc:Fallback>
                  </mc:AlternateContent>
                </a:graphicData>
              </a:graphic>
            </p:graphicFrame>
          </p:grpSp>
          <p:pic>
            <p:nvPicPr>
              <p:cNvPr id="50" name="Graphic 49" descr="Male with solid fill">
                <a:extLst>
                  <a:ext uri="{FF2B5EF4-FFF2-40B4-BE49-F238E27FC236}">
                    <a16:creationId xmlns:a16="http://schemas.microsoft.com/office/drawing/2014/main" id="{4909AF44-4EB9-492E-B178-C7C5A04590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59283" y="2731519"/>
                <a:ext cx="434980" cy="434980"/>
              </a:xfrm>
              <a:prstGeom prst="rect">
                <a:avLst/>
              </a:prstGeom>
            </p:spPr>
          </p:pic>
        </p:grpSp>
        <p:pic>
          <p:nvPicPr>
            <p:cNvPr id="46" name="Graphic 45" descr="Female with solid fill">
              <a:extLst>
                <a:ext uri="{FF2B5EF4-FFF2-40B4-BE49-F238E27FC236}">
                  <a16:creationId xmlns:a16="http://schemas.microsoft.com/office/drawing/2014/main" id="{E68F9BAD-CEAB-44C7-8994-B33F092B32B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82249" y="2579403"/>
              <a:ext cx="477018" cy="477018"/>
            </a:xfrm>
            <a:prstGeom prst="rect">
              <a:avLst/>
            </a:prstGeom>
          </p:spPr>
        </p:pic>
      </p:grpSp>
      <p:grpSp>
        <p:nvGrpSpPr>
          <p:cNvPr id="56" name="Group 55">
            <a:extLst>
              <a:ext uri="{FF2B5EF4-FFF2-40B4-BE49-F238E27FC236}">
                <a16:creationId xmlns:a16="http://schemas.microsoft.com/office/drawing/2014/main" id="{FA2AAFF6-2612-4126-8D60-6B06B52AB7CD}"/>
              </a:ext>
            </a:extLst>
          </p:cNvPr>
          <p:cNvGrpSpPr/>
          <p:nvPr/>
        </p:nvGrpSpPr>
        <p:grpSpPr>
          <a:xfrm>
            <a:off x="6179294" y="1666593"/>
            <a:ext cx="5486527" cy="2407818"/>
            <a:chOff x="5938257" y="1886039"/>
            <a:chExt cx="5486527" cy="2407818"/>
          </a:xfrm>
        </p:grpSpPr>
        <p:grpSp>
          <p:nvGrpSpPr>
            <p:cNvPr id="43" name="Group 42">
              <a:extLst>
                <a:ext uri="{FF2B5EF4-FFF2-40B4-BE49-F238E27FC236}">
                  <a16:creationId xmlns:a16="http://schemas.microsoft.com/office/drawing/2014/main" id="{17FB78E0-E328-46CF-9832-0D18C60A58EF}"/>
                </a:ext>
              </a:extLst>
            </p:cNvPr>
            <p:cNvGrpSpPr/>
            <p:nvPr/>
          </p:nvGrpSpPr>
          <p:grpSpPr>
            <a:xfrm>
              <a:off x="5938257" y="1886039"/>
              <a:ext cx="5486527" cy="2407818"/>
              <a:chOff x="6081676" y="1776699"/>
              <a:chExt cx="5486527" cy="2407818"/>
            </a:xfrm>
          </p:grpSpPr>
          <p:sp>
            <p:nvSpPr>
              <p:cNvPr id="18" name="TextBox 17">
                <a:extLst>
                  <a:ext uri="{FF2B5EF4-FFF2-40B4-BE49-F238E27FC236}">
                    <a16:creationId xmlns:a16="http://schemas.microsoft.com/office/drawing/2014/main" id="{6FC2893A-FC8E-4D6A-A647-0BF7E28487C1}"/>
                  </a:ext>
                </a:extLst>
              </p:cNvPr>
              <p:cNvSpPr txBox="1"/>
              <p:nvPr/>
            </p:nvSpPr>
            <p:spPr>
              <a:xfrm>
                <a:off x="9743731" y="2508864"/>
                <a:ext cx="1824472" cy="461665"/>
              </a:xfrm>
              <a:prstGeom prst="rect">
                <a:avLst/>
              </a:prstGeom>
              <a:noFill/>
            </p:spPr>
            <p:txBody>
              <a:bodyPr wrap="square">
                <a:spAutoFit/>
              </a:bodyPr>
              <a:lstStyle/>
              <a:p>
                <a:r>
                  <a:rPr lang="en-US" sz="2400" dirty="0">
                    <a:effectLst/>
                    <a:latin typeface="Helvetica" panose="020B0604020202020204" pitchFamily="34" charset="0"/>
                    <a:ea typeface="Calibri" panose="020F0502020204030204" pitchFamily="34" charset="0"/>
                    <a:cs typeface="Helvetica" panose="020B0604020202020204" pitchFamily="34" charset="0"/>
                  </a:rPr>
                  <a:t>Every week</a:t>
                </a:r>
                <a:endParaRPr lang="en-CA" sz="2400" dirty="0">
                  <a:latin typeface="Helvetica" panose="020B0604020202020204" pitchFamily="34" charset="0"/>
                  <a:cs typeface="Helvetica" panose="020B0604020202020204" pitchFamily="34" charset="0"/>
                </a:endParaRPr>
              </a:p>
            </p:txBody>
          </p:sp>
          <p:sp>
            <p:nvSpPr>
              <p:cNvPr id="24" name="Oval 23">
                <a:extLst>
                  <a:ext uri="{FF2B5EF4-FFF2-40B4-BE49-F238E27FC236}">
                    <a16:creationId xmlns:a16="http://schemas.microsoft.com/office/drawing/2014/main" id="{E2E08098-1AE1-4306-8B3E-067A1F993CC7}"/>
                  </a:ext>
                </a:extLst>
              </p:cNvPr>
              <p:cNvSpPr/>
              <p:nvPr/>
            </p:nvSpPr>
            <p:spPr>
              <a:xfrm>
                <a:off x="6081676" y="1776699"/>
                <a:ext cx="1944615" cy="1826994"/>
              </a:xfrm>
              <a:prstGeom prst="ellipse">
                <a:avLst/>
              </a:prstGeom>
              <a:ln w="38100">
                <a:solidFill>
                  <a:schemeClr val="bg2">
                    <a:lumMod val="25000"/>
                  </a:schemeClr>
                </a:solidFill>
              </a:ln>
              <a:effectLst>
                <a:innerShdw blurRad="76200">
                  <a:prstClr val="black"/>
                </a:inn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CA" dirty="0"/>
              </a:p>
            </p:txBody>
          </p:sp>
          <p:sp>
            <p:nvSpPr>
              <p:cNvPr id="26" name="TextBox 25">
                <a:extLst>
                  <a:ext uri="{FF2B5EF4-FFF2-40B4-BE49-F238E27FC236}">
                    <a16:creationId xmlns:a16="http://schemas.microsoft.com/office/drawing/2014/main" id="{D511685C-D4BD-431F-B96E-EEB247887D37}"/>
                  </a:ext>
                </a:extLst>
              </p:cNvPr>
              <p:cNvSpPr txBox="1"/>
              <p:nvPr/>
            </p:nvSpPr>
            <p:spPr>
              <a:xfrm>
                <a:off x="7158197" y="3722852"/>
                <a:ext cx="3331592" cy="461665"/>
              </a:xfrm>
              <a:prstGeom prst="rect">
                <a:avLst/>
              </a:prstGeom>
              <a:noFill/>
            </p:spPr>
            <p:txBody>
              <a:bodyPr wrap="square">
                <a:spAutoFit/>
              </a:bodyPr>
              <a:lstStyle/>
              <a:p>
                <a:pPr algn="ctr"/>
                <a:r>
                  <a:rPr lang="en-US" sz="2400" dirty="0">
                    <a:effectLst/>
                    <a:latin typeface="Helvetica" panose="020B0604020202020204" pitchFamily="34" charset="0"/>
                    <a:ea typeface="Calibri" panose="020F0502020204030204" pitchFamily="34" charset="0"/>
                    <a:cs typeface="Helvetica" panose="020B0604020202020204" pitchFamily="34" charset="0"/>
                  </a:rPr>
                  <a:t>Low insemination rate</a:t>
                </a:r>
                <a:endParaRPr lang="en-CA" sz="2400" dirty="0">
                  <a:latin typeface="Helvetica" panose="020B0604020202020204" pitchFamily="34" charset="0"/>
                  <a:cs typeface="Helvetica" panose="020B0604020202020204" pitchFamily="34" charset="0"/>
                </a:endParaRPr>
              </a:p>
            </p:txBody>
          </p:sp>
          <p:cxnSp>
            <p:nvCxnSpPr>
              <p:cNvPr id="35" name="Straight Arrow Connector 34">
                <a:extLst>
                  <a:ext uri="{FF2B5EF4-FFF2-40B4-BE49-F238E27FC236}">
                    <a16:creationId xmlns:a16="http://schemas.microsoft.com/office/drawing/2014/main" id="{6A504E77-5E96-41F5-B28A-087CD9BA082C}"/>
                  </a:ext>
                </a:extLst>
              </p:cNvPr>
              <p:cNvCxnSpPr>
                <a:cxnSpLocks/>
              </p:cNvCxnSpPr>
              <p:nvPr/>
            </p:nvCxnSpPr>
            <p:spPr>
              <a:xfrm flipH="1">
                <a:off x="8138697" y="2763033"/>
                <a:ext cx="650374" cy="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graphicFrame>
          <p:nvGraphicFramePr>
            <p:cNvPr id="47" name="Object 46">
              <a:extLst>
                <a:ext uri="{FF2B5EF4-FFF2-40B4-BE49-F238E27FC236}">
                  <a16:creationId xmlns:a16="http://schemas.microsoft.com/office/drawing/2014/main" id="{2BEF78EC-8F66-4680-A053-67E6850F78BD}"/>
                </a:ext>
              </a:extLst>
            </p:cNvPr>
            <p:cNvGraphicFramePr>
              <a:graphicFrameLocks noChangeAspect="1"/>
            </p:cNvGraphicFramePr>
            <p:nvPr/>
          </p:nvGraphicFramePr>
          <p:xfrm>
            <a:off x="6460916" y="2300647"/>
            <a:ext cx="949745" cy="1005421"/>
          </p:xfrm>
          <a:graphic>
            <a:graphicData uri="http://schemas.openxmlformats.org/presentationml/2006/ole">
              <mc:AlternateContent xmlns:mc="http://schemas.openxmlformats.org/markup-compatibility/2006">
                <mc:Choice xmlns:v="urn:schemas-microsoft-com:vml" Requires="v">
                  <p:oleObj name="Bitmap Image" r:id="rId13" imgW="6724800" imgH="7120080" progId="Paint.Picture">
                    <p:embed/>
                  </p:oleObj>
                </mc:Choice>
                <mc:Fallback>
                  <p:oleObj name="Bitmap Image" r:id="rId13" imgW="6724800" imgH="7120080" progId="Paint.Picture">
                    <p:embed/>
                    <p:pic>
                      <p:nvPicPr>
                        <p:cNvPr id="47" name="Object 46">
                          <a:extLst>
                            <a:ext uri="{FF2B5EF4-FFF2-40B4-BE49-F238E27FC236}">
                              <a16:creationId xmlns:a16="http://schemas.microsoft.com/office/drawing/2014/main" id="{2BEF78EC-8F66-4680-A053-67E6850F78BD}"/>
                            </a:ext>
                          </a:extLst>
                        </p:cNvPr>
                        <p:cNvPicPr/>
                        <p:nvPr/>
                      </p:nvPicPr>
                      <p:blipFill>
                        <a:blip r:embed="rId14"/>
                        <a:stretch>
                          <a:fillRect/>
                        </a:stretch>
                      </p:blipFill>
                      <p:spPr>
                        <a:xfrm>
                          <a:off x="6460916" y="2300647"/>
                          <a:ext cx="949745" cy="1005421"/>
                        </a:xfrm>
                        <a:prstGeom prst="rect">
                          <a:avLst/>
                        </a:prstGeom>
                      </p:spPr>
                    </p:pic>
                  </p:oleObj>
                </mc:Fallback>
              </mc:AlternateContent>
            </a:graphicData>
          </a:graphic>
        </p:graphicFrame>
        <p:pic>
          <p:nvPicPr>
            <p:cNvPr id="48" name="Graphic 47" descr="Female with solid fill">
              <a:extLst>
                <a:ext uri="{FF2B5EF4-FFF2-40B4-BE49-F238E27FC236}">
                  <a16:creationId xmlns:a16="http://schemas.microsoft.com/office/drawing/2014/main" id="{3F5680B4-C402-4053-9A2C-0AE7BA0B49E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92842" y="2709122"/>
              <a:ext cx="477018" cy="477018"/>
            </a:xfrm>
            <a:prstGeom prst="rect">
              <a:avLst/>
            </a:prstGeom>
          </p:spPr>
        </p:pic>
        <p:graphicFrame>
          <p:nvGraphicFramePr>
            <p:cNvPr id="51" name="Object 50">
              <a:extLst>
                <a:ext uri="{FF2B5EF4-FFF2-40B4-BE49-F238E27FC236}">
                  <a16:creationId xmlns:a16="http://schemas.microsoft.com/office/drawing/2014/main" id="{C72C2FC4-B3E4-4026-A4FC-75B2D69C32CD}"/>
                </a:ext>
              </a:extLst>
            </p:cNvPr>
            <p:cNvGraphicFramePr>
              <a:graphicFrameLocks noChangeAspect="1"/>
            </p:cNvGraphicFramePr>
            <p:nvPr/>
          </p:nvGraphicFramePr>
          <p:xfrm>
            <a:off x="8680574" y="2250474"/>
            <a:ext cx="1001963" cy="991505"/>
          </p:xfrm>
          <a:graphic>
            <a:graphicData uri="http://schemas.openxmlformats.org/presentationml/2006/ole">
              <mc:AlternateContent xmlns:mc="http://schemas.openxmlformats.org/markup-compatibility/2006">
                <mc:Choice xmlns:v="urn:schemas-microsoft-com:vml" Requires="v">
                  <p:oleObj name="Bitmap Image" r:id="rId7" imgW="7267680" imgH="7191360" progId="Paint.Picture">
                    <p:embed/>
                  </p:oleObj>
                </mc:Choice>
                <mc:Fallback>
                  <p:oleObj name="Bitmap Image" r:id="rId7" imgW="7267680" imgH="7191360" progId="Paint.Picture">
                    <p:embed/>
                    <p:pic>
                      <p:nvPicPr>
                        <p:cNvPr id="51" name="Object 50">
                          <a:extLst>
                            <a:ext uri="{FF2B5EF4-FFF2-40B4-BE49-F238E27FC236}">
                              <a16:creationId xmlns:a16="http://schemas.microsoft.com/office/drawing/2014/main" id="{C72C2FC4-B3E4-4026-A4FC-75B2D69C32CD}"/>
                            </a:ext>
                          </a:extLst>
                        </p:cNvPr>
                        <p:cNvPicPr/>
                        <p:nvPr/>
                      </p:nvPicPr>
                      <p:blipFill>
                        <a:blip r:embed="rId8"/>
                        <a:stretch>
                          <a:fillRect/>
                        </a:stretch>
                      </p:blipFill>
                      <p:spPr>
                        <a:xfrm>
                          <a:off x="8680574" y="2250474"/>
                          <a:ext cx="1001963" cy="991505"/>
                        </a:xfrm>
                        <a:prstGeom prst="rect">
                          <a:avLst/>
                        </a:prstGeom>
                      </p:spPr>
                    </p:pic>
                  </p:oleObj>
                </mc:Fallback>
              </mc:AlternateContent>
            </a:graphicData>
          </a:graphic>
        </p:graphicFrame>
        <p:pic>
          <p:nvPicPr>
            <p:cNvPr id="52" name="Graphic 51" descr="Male with solid fill">
              <a:extLst>
                <a:ext uri="{FF2B5EF4-FFF2-40B4-BE49-F238E27FC236}">
                  <a16:creationId xmlns:a16="http://schemas.microsoft.com/office/drawing/2014/main" id="{4ED33D89-CA5A-4061-B517-7D81A3334DF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22953" y="2668317"/>
              <a:ext cx="434980" cy="434980"/>
            </a:xfrm>
            <a:prstGeom prst="rect">
              <a:avLst/>
            </a:prstGeom>
          </p:spPr>
        </p:pic>
      </p:grpSp>
      <p:sp>
        <p:nvSpPr>
          <p:cNvPr id="28" name="TextBox 27">
            <a:extLst>
              <a:ext uri="{FF2B5EF4-FFF2-40B4-BE49-F238E27FC236}">
                <a16:creationId xmlns:a16="http://schemas.microsoft.com/office/drawing/2014/main" id="{EBD3CEF4-21B3-1573-D999-B1EEA416FA2C}"/>
              </a:ext>
            </a:extLst>
          </p:cNvPr>
          <p:cNvSpPr txBox="1"/>
          <p:nvPr/>
        </p:nvSpPr>
        <p:spPr>
          <a:xfrm>
            <a:off x="450687" y="875531"/>
            <a:ext cx="11544300" cy="523220"/>
          </a:xfrm>
          <a:prstGeom prst="rect">
            <a:avLst/>
          </a:prstGeom>
          <a:noFill/>
        </p:spPr>
        <p:txBody>
          <a:bodyPr wrap="square">
            <a:spAutoFit/>
          </a:bodyPr>
          <a:lstStyle/>
          <a:p>
            <a:r>
              <a:rPr lang="en-CA" sz="2800" b="1" dirty="0">
                <a:latin typeface="Helvetica" panose="020B0604020202020204" pitchFamily="34" charset="0"/>
                <a:cs typeface="Helvetica" panose="020B0604020202020204" pitchFamily="34" charset="0"/>
              </a:rPr>
              <a:t>Next step: </a:t>
            </a:r>
            <a:r>
              <a:rPr lang="en-CA" sz="2800" dirty="0">
                <a:latin typeface="Helvetica" panose="020B0604020202020204" pitchFamily="34" charset="0"/>
                <a:cs typeface="Helvetica" panose="020B0604020202020204" pitchFamily="34" charset="0"/>
              </a:rPr>
              <a:t>Quantifying the true cost of traumatic insemination</a:t>
            </a:r>
          </a:p>
        </p:txBody>
      </p:sp>
      <p:sp>
        <p:nvSpPr>
          <p:cNvPr id="29" name="Rectangle 28">
            <a:extLst>
              <a:ext uri="{FF2B5EF4-FFF2-40B4-BE49-F238E27FC236}">
                <a16:creationId xmlns:a16="http://schemas.microsoft.com/office/drawing/2014/main" id="{2A1868F8-F00E-5BBC-7C30-51BECE63B197}"/>
              </a:ext>
            </a:extLst>
          </p:cNvPr>
          <p:cNvSpPr/>
          <p:nvPr/>
        </p:nvSpPr>
        <p:spPr>
          <a:xfrm>
            <a:off x="5549348" y="6343206"/>
            <a:ext cx="655320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2000" dirty="0">
                <a:ln w="0"/>
                <a:solidFill>
                  <a:schemeClr val="tx1">
                    <a:lumMod val="50000"/>
                    <a:lumOff val="50000"/>
                  </a:schemeClr>
                </a:solidFill>
                <a:latin typeface="Helvetica" panose="020B0604020202020204" pitchFamily="34" charset="0"/>
                <a:cs typeface="Helvetica" panose="020B0604020202020204" pitchFamily="34" charset="0"/>
              </a:rPr>
              <a:t>Stutt and Siva-Jothy (2001); </a:t>
            </a:r>
            <a:r>
              <a:rPr lang="en-US" sz="2000" dirty="0">
                <a:ln w="0"/>
                <a:solidFill>
                  <a:schemeClr val="tx1">
                    <a:lumMod val="50000"/>
                    <a:lumOff val="50000"/>
                  </a:schemeClr>
                </a:solidFill>
                <a:latin typeface="Helvetica" panose="020B0604020202020204" pitchFamily="34" charset="0"/>
                <a:cs typeface="Helvetica" panose="020B0604020202020204" pitchFamily="34" charset="0"/>
              </a:rPr>
              <a:t>Morrow and </a:t>
            </a:r>
            <a:r>
              <a:rPr lang="en-US" sz="2000" dirty="0" err="1">
                <a:ln w="0"/>
                <a:solidFill>
                  <a:schemeClr val="tx1">
                    <a:lumMod val="50000"/>
                    <a:lumOff val="50000"/>
                  </a:schemeClr>
                </a:solidFill>
                <a:latin typeface="Helvetica" panose="020B0604020202020204" pitchFamily="34" charset="0"/>
                <a:cs typeface="Helvetica" panose="020B0604020202020204" pitchFamily="34" charset="0"/>
              </a:rPr>
              <a:t>Arnqvist</a:t>
            </a:r>
            <a:r>
              <a:rPr lang="en-US" sz="2000" dirty="0">
                <a:ln w="0"/>
                <a:solidFill>
                  <a:schemeClr val="tx1">
                    <a:lumMod val="50000"/>
                    <a:lumOff val="50000"/>
                  </a:schemeClr>
                </a:solidFill>
                <a:latin typeface="Helvetica" panose="020B0604020202020204" pitchFamily="34" charset="0"/>
                <a:cs typeface="Helvetica" panose="020B0604020202020204" pitchFamily="34" charset="0"/>
              </a:rPr>
              <a:t> (2003)</a:t>
            </a:r>
          </a:p>
        </p:txBody>
      </p:sp>
    </p:spTree>
    <p:extLst>
      <p:ext uri="{BB962C8B-B14F-4D97-AF65-F5344CB8AC3E}">
        <p14:creationId xmlns:p14="http://schemas.microsoft.com/office/powerpoint/2010/main" val="231179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BA636C-D0EB-C4B0-23ED-EED816E97CCF}"/>
              </a:ext>
            </a:extLst>
          </p:cNvPr>
          <p:cNvSpPr txBox="1"/>
          <p:nvPr/>
        </p:nvSpPr>
        <p:spPr>
          <a:xfrm>
            <a:off x="323850" y="221588"/>
            <a:ext cx="11544300" cy="584775"/>
          </a:xfrm>
          <a:prstGeom prst="rect">
            <a:avLst/>
          </a:prstGeom>
          <a:noFill/>
        </p:spPr>
        <p:txBody>
          <a:bodyPr wrap="square">
            <a:spAutoFit/>
          </a:bodyPr>
          <a:lstStyle/>
          <a:p>
            <a:r>
              <a:rPr lang="en-CA" sz="3200" dirty="0">
                <a:latin typeface="Helvetica" panose="020B0604020202020204" pitchFamily="34" charset="0"/>
                <a:cs typeface="Helvetica" panose="020B0604020202020204" pitchFamily="34" charset="0"/>
              </a:rPr>
              <a:t>Longevity curves</a:t>
            </a:r>
          </a:p>
        </p:txBody>
      </p:sp>
    </p:spTree>
    <p:extLst>
      <p:ext uri="{BB962C8B-B14F-4D97-AF65-F5344CB8AC3E}">
        <p14:creationId xmlns:p14="http://schemas.microsoft.com/office/powerpoint/2010/main" val="2612004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29F437-B68A-7774-125A-11B3DC363384}"/>
              </a:ext>
            </a:extLst>
          </p:cNvPr>
          <p:cNvSpPr txBox="1"/>
          <p:nvPr/>
        </p:nvSpPr>
        <p:spPr>
          <a:xfrm>
            <a:off x="323850" y="221588"/>
            <a:ext cx="11544300" cy="584775"/>
          </a:xfrm>
          <a:prstGeom prst="rect">
            <a:avLst/>
          </a:prstGeom>
          <a:noFill/>
        </p:spPr>
        <p:txBody>
          <a:bodyPr wrap="square">
            <a:spAutoFit/>
          </a:bodyPr>
          <a:lstStyle/>
          <a:p>
            <a:r>
              <a:rPr lang="en-CA" sz="3200" dirty="0">
                <a:latin typeface="Helvetica" panose="020B0604020202020204" pitchFamily="34" charset="0"/>
                <a:cs typeface="Helvetica" panose="020B0604020202020204" pitchFamily="34" charset="0"/>
              </a:rPr>
              <a:t>Egg data</a:t>
            </a:r>
          </a:p>
        </p:txBody>
      </p:sp>
    </p:spTree>
    <p:extLst>
      <p:ext uri="{BB962C8B-B14F-4D97-AF65-F5344CB8AC3E}">
        <p14:creationId xmlns:p14="http://schemas.microsoft.com/office/powerpoint/2010/main" val="311793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2C43AB-5992-55EA-F4B1-9FD56108F931}"/>
              </a:ext>
            </a:extLst>
          </p:cNvPr>
          <p:cNvSpPr txBox="1"/>
          <p:nvPr/>
        </p:nvSpPr>
        <p:spPr>
          <a:xfrm>
            <a:off x="183886" y="288311"/>
            <a:ext cx="11602730" cy="553998"/>
          </a:xfrm>
          <a:prstGeom prst="rect">
            <a:avLst/>
          </a:prstGeom>
          <a:noFill/>
        </p:spPr>
        <p:txBody>
          <a:bodyPr wrap="square" rtlCol="0">
            <a:spAutoFit/>
          </a:bodyPr>
          <a:lstStyle/>
          <a:p>
            <a:pPr algn="ctr"/>
            <a:r>
              <a:rPr lang="en-US" sz="3000" dirty="0">
                <a:latin typeface="Helvetica" panose="020B0604020202020204" pitchFamily="34" charset="0"/>
                <a:cs typeface="Helvetica" panose="020B0604020202020204" pitchFamily="34" charset="0"/>
              </a:rPr>
              <a:t>Female coercion</a:t>
            </a:r>
            <a:endParaRPr lang="en-CA" sz="30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084545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2D32EC-90A0-3285-1B20-19B482176D16}"/>
              </a:ext>
            </a:extLst>
          </p:cNvPr>
          <p:cNvSpPr txBox="1"/>
          <p:nvPr/>
        </p:nvSpPr>
        <p:spPr>
          <a:xfrm>
            <a:off x="183886" y="288311"/>
            <a:ext cx="11602730" cy="553998"/>
          </a:xfrm>
          <a:prstGeom prst="rect">
            <a:avLst/>
          </a:prstGeom>
          <a:noFill/>
        </p:spPr>
        <p:txBody>
          <a:bodyPr wrap="square" rtlCol="0">
            <a:spAutoFit/>
          </a:bodyPr>
          <a:lstStyle/>
          <a:p>
            <a:pPr algn="ctr"/>
            <a:r>
              <a:rPr lang="en-US" sz="3000" dirty="0">
                <a:latin typeface="Helvetica" panose="020B0604020202020204" pitchFamily="34" charset="0"/>
                <a:cs typeface="Helvetica" panose="020B0604020202020204" pitchFamily="34" charset="0"/>
              </a:rPr>
              <a:t>Mating sperm</a:t>
            </a:r>
            <a:endParaRPr lang="en-CA" sz="30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050358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4D2D64-392C-48D3-8F2A-78379193112F}"/>
              </a:ext>
            </a:extLst>
          </p:cNvPr>
          <p:cNvSpPr txBox="1"/>
          <p:nvPr/>
        </p:nvSpPr>
        <p:spPr>
          <a:xfrm>
            <a:off x="183886" y="288311"/>
            <a:ext cx="11602730" cy="553998"/>
          </a:xfrm>
          <a:prstGeom prst="rect">
            <a:avLst/>
          </a:prstGeom>
          <a:noFill/>
        </p:spPr>
        <p:txBody>
          <a:bodyPr wrap="square" rtlCol="0">
            <a:spAutoFit/>
          </a:bodyPr>
          <a:lstStyle/>
          <a:p>
            <a:pPr algn="ctr"/>
            <a:r>
              <a:rPr lang="en-US" sz="3000" dirty="0">
                <a:latin typeface="Helvetica" panose="020B0604020202020204" pitchFamily="34" charset="0"/>
                <a:cs typeface="Helvetica" panose="020B0604020202020204" pitchFamily="34" charset="0"/>
              </a:rPr>
              <a:t>Mating </a:t>
            </a:r>
            <a:r>
              <a:rPr lang="en-US" sz="3000" dirty="0" err="1">
                <a:latin typeface="Helvetica" panose="020B0604020202020204" pitchFamily="34" charset="0"/>
                <a:cs typeface="Helvetica" panose="020B0604020202020204" pitchFamily="34" charset="0"/>
              </a:rPr>
              <a:t>assortativity</a:t>
            </a:r>
            <a:endParaRPr lang="en-CA" sz="3000" dirty="0">
              <a:latin typeface="Helvetica" panose="020B0604020202020204" pitchFamily="34" charset="0"/>
              <a:cs typeface="Helvetica" panose="020B0604020202020204" pitchFamily="34" charset="0"/>
            </a:endParaRPr>
          </a:p>
        </p:txBody>
      </p:sp>
      <p:grpSp>
        <p:nvGrpSpPr>
          <p:cNvPr id="16" name="Group 15">
            <a:extLst>
              <a:ext uri="{FF2B5EF4-FFF2-40B4-BE49-F238E27FC236}">
                <a16:creationId xmlns:a16="http://schemas.microsoft.com/office/drawing/2014/main" id="{A35823DE-C259-4BD3-B7F5-EEB5E344261A}"/>
              </a:ext>
            </a:extLst>
          </p:cNvPr>
          <p:cNvGrpSpPr/>
          <p:nvPr/>
        </p:nvGrpSpPr>
        <p:grpSpPr>
          <a:xfrm>
            <a:off x="5985251" y="6040805"/>
            <a:ext cx="4831898" cy="523220"/>
            <a:chOff x="9039555" y="7063899"/>
            <a:chExt cx="4831898" cy="523220"/>
          </a:xfrm>
        </p:grpSpPr>
        <p:sp>
          <p:nvSpPr>
            <p:cNvPr id="9" name="Rectangle 8">
              <a:extLst>
                <a:ext uri="{FF2B5EF4-FFF2-40B4-BE49-F238E27FC236}">
                  <a16:creationId xmlns:a16="http://schemas.microsoft.com/office/drawing/2014/main" id="{1D5F92BF-385B-496A-AC85-AD800E17C6C2}"/>
                </a:ext>
              </a:extLst>
            </p:cNvPr>
            <p:cNvSpPr/>
            <p:nvPr/>
          </p:nvSpPr>
          <p:spPr>
            <a:xfrm>
              <a:off x="9423292" y="7163806"/>
              <a:ext cx="359859" cy="323405"/>
            </a:xfrm>
            <a:prstGeom prst="rect">
              <a:avLst/>
            </a:prstGeom>
            <a:solidFill>
              <a:srgbClr val="6CA6CD"/>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5" name="Group 14">
              <a:extLst>
                <a:ext uri="{FF2B5EF4-FFF2-40B4-BE49-F238E27FC236}">
                  <a16:creationId xmlns:a16="http://schemas.microsoft.com/office/drawing/2014/main" id="{44BF7730-F17F-46D7-9064-DE0320D2B404}"/>
                </a:ext>
              </a:extLst>
            </p:cNvPr>
            <p:cNvGrpSpPr/>
            <p:nvPr/>
          </p:nvGrpSpPr>
          <p:grpSpPr>
            <a:xfrm>
              <a:off x="9039555" y="7063899"/>
              <a:ext cx="4831898" cy="523220"/>
              <a:chOff x="10678574" y="7413111"/>
              <a:chExt cx="4831898" cy="523220"/>
            </a:xfrm>
          </p:grpSpPr>
          <p:sp>
            <p:nvSpPr>
              <p:cNvPr id="14" name="TextBox 13">
                <a:extLst>
                  <a:ext uri="{FF2B5EF4-FFF2-40B4-BE49-F238E27FC236}">
                    <a16:creationId xmlns:a16="http://schemas.microsoft.com/office/drawing/2014/main" id="{AD1B8A32-6D90-4A54-A661-CCD682560560}"/>
                  </a:ext>
                </a:extLst>
              </p:cNvPr>
              <p:cNvSpPr txBox="1"/>
              <p:nvPr/>
            </p:nvSpPr>
            <p:spPr>
              <a:xfrm>
                <a:off x="12827748" y="7413111"/>
                <a:ext cx="2682724" cy="523220"/>
              </a:xfrm>
              <a:prstGeom prst="rect">
                <a:avLst/>
              </a:prstGeom>
              <a:noFill/>
            </p:spPr>
            <p:txBody>
              <a:bodyPr wrap="square">
                <a:spAutoFit/>
              </a:bodyPr>
              <a:lstStyle/>
              <a:p>
                <a:pPr algn="ctr"/>
                <a:r>
                  <a:rPr lang="en-US" sz="2800" dirty="0">
                    <a:effectLst/>
                    <a:latin typeface="Helvetica" panose="020B0604020202020204" pitchFamily="34" charset="0"/>
                    <a:ea typeface="Calibri" panose="020F0502020204030204" pitchFamily="34" charset="0"/>
                    <a:cs typeface="Helvetica" panose="020B0604020202020204" pitchFamily="34" charset="0"/>
                  </a:rPr>
                  <a:t>Females</a:t>
                </a:r>
                <a:endParaRPr lang="en-CA" sz="2800" dirty="0">
                  <a:latin typeface="Helvetica" panose="020B06040202020202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433D9CCB-49E4-486E-ADCC-E13C7B4A7D6E}"/>
                  </a:ext>
                </a:extLst>
              </p:cNvPr>
              <p:cNvSpPr/>
              <p:nvPr/>
            </p:nvSpPr>
            <p:spPr>
              <a:xfrm>
                <a:off x="13020570" y="7513018"/>
                <a:ext cx="359859" cy="323405"/>
              </a:xfrm>
              <a:prstGeom prst="rect">
                <a:avLst/>
              </a:prstGeom>
              <a:solidFill>
                <a:srgbClr val="F4A46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TextBox 12">
                <a:extLst>
                  <a:ext uri="{FF2B5EF4-FFF2-40B4-BE49-F238E27FC236}">
                    <a16:creationId xmlns:a16="http://schemas.microsoft.com/office/drawing/2014/main" id="{2A598574-B688-4BA6-AAAC-E98B1C90E183}"/>
                  </a:ext>
                </a:extLst>
              </p:cNvPr>
              <p:cNvSpPr txBox="1"/>
              <p:nvPr/>
            </p:nvSpPr>
            <p:spPr>
              <a:xfrm>
                <a:off x="10678574" y="7413111"/>
                <a:ext cx="2682724" cy="523220"/>
              </a:xfrm>
              <a:prstGeom prst="rect">
                <a:avLst/>
              </a:prstGeom>
              <a:noFill/>
            </p:spPr>
            <p:txBody>
              <a:bodyPr wrap="square">
                <a:spAutoFit/>
              </a:bodyPr>
              <a:lstStyle/>
              <a:p>
                <a:pPr algn="ctr"/>
                <a:r>
                  <a:rPr lang="en-US" sz="2800" dirty="0">
                    <a:effectLst/>
                    <a:latin typeface="Helvetica" panose="020B0604020202020204" pitchFamily="34" charset="0"/>
                    <a:ea typeface="Calibri" panose="020F0502020204030204" pitchFamily="34" charset="0"/>
                    <a:cs typeface="Helvetica" panose="020B0604020202020204" pitchFamily="34" charset="0"/>
                  </a:rPr>
                  <a:t>Males</a:t>
                </a:r>
                <a:endParaRPr lang="en-CA" sz="2800" dirty="0">
                  <a:latin typeface="Helvetica" panose="020B0604020202020204" pitchFamily="34" charset="0"/>
                  <a:cs typeface="Helvetica" panose="020B0604020202020204" pitchFamily="34" charset="0"/>
                </a:endParaRPr>
              </a:p>
            </p:txBody>
          </p:sp>
        </p:grpSp>
      </p:grpSp>
      <p:pic>
        <p:nvPicPr>
          <p:cNvPr id="11" name="Picture 10">
            <a:extLst>
              <a:ext uri="{FF2B5EF4-FFF2-40B4-BE49-F238E27FC236}">
                <a16:creationId xmlns:a16="http://schemas.microsoft.com/office/drawing/2014/main" id="{CB5155D1-82D6-767D-7C06-D4A05849AF2C}"/>
              </a:ext>
            </a:extLst>
          </p:cNvPr>
          <p:cNvPicPr>
            <a:picLocks noChangeAspect="1"/>
          </p:cNvPicPr>
          <p:nvPr/>
        </p:nvPicPr>
        <p:blipFill>
          <a:blip r:embed="rId4"/>
          <a:stretch>
            <a:fillRect/>
          </a:stretch>
        </p:blipFill>
        <p:spPr>
          <a:xfrm>
            <a:off x="898043" y="1106098"/>
            <a:ext cx="3320019" cy="2182297"/>
          </a:xfrm>
          <a:prstGeom prst="rect">
            <a:avLst/>
          </a:prstGeom>
        </p:spPr>
      </p:pic>
      <p:pic>
        <p:nvPicPr>
          <p:cNvPr id="19" name="Picture 18">
            <a:extLst>
              <a:ext uri="{FF2B5EF4-FFF2-40B4-BE49-F238E27FC236}">
                <a16:creationId xmlns:a16="http://schemas.microsoft.com/office/drawing/2014/main" id="{8F7E3177-6A6D-7FC5-458D-7C918C43AD12}"/>
              </a:ext>
            </a:extLst>
          </p:cNvPr>
          <p:cNvPicPr>
            <a:picLocks noChangeAspect="1"/>
          </p:cNvPicPr>
          <p:nvPr/>
        </p:nvPicPr>
        <p:blipFill>
          <a:blip r:embed="rId5"/>
          <a:stretch>
            <a:fillRect/>
          </a:stretch>
        </p:blipFill>
        <p:spPr>
          <a:xfrm>
            <a:off x="4322370" y="1106098"/>
            <a:ext cx="3293406" cy="2182297"/>
          </a:xfrm>
          <a:prstGeom prst="rect">
            <a:avLst/>
          </a:prstGeom>
        </p:spPr>
      </p:pic>
      <p:pic>
        <p:nvPicPr>
          <p:cNvPr id="21" name="Picture 20">
            <a:extLst>
              <a:ext uri="{FF2B5EF4-FFF2-40B4-BE49-F238E27FC236}">
                <a16:creationId xmlns:a16="http://schemas.microsoft.com/office/drawing/2014/main" id="{FA55EEE6-BE5E-9870-9EFA-0644C2A2003C}"/>
              </a:ext>
            </a:extLst>
          </p:cNvPr>
          <p:cNvPicPr>
            <a:picLocks noChangeAspect="1"/>
          </p:cNvPicPr>
          <p:nvPr/>
        </p:nvPicPr>
        <p:blipFill rotWithShape="1">
          <a:blip r:embed="rId6"/>
          <a:srcRect t="1100"/>
          <a:stretch/>
        </p:blipFill>
        <p:spPr>
          <a:xfrm>
            <a:off x="7801128" y="1106098"/>
            <a:ext cx="3313179" cy="2182296"/>
          </a:xfrm>
          <a:prstGeom prst="rect">
            <a:avLst/>
          </a:prstGeom>
        </p:spPr>
      </p:pic>
      <p:pic>
        <p:nvPicPr>
          <p:cNvPr id="23" name="Picture 22">
            <a:extLst>
              <a:ext uri="{FF2B5EF4-FFF2-40B4-BE49-F238E27FC236}">
                <a16:creationId xmlns:a16="http://schemas.microsoft.com/office/drawing/2014/main" id="{72EF8D1E-12AA-DC98-1540-B085734280F5}"/>
              </a:ext>
            </a:extLst>
          </p:cNvPr>
          <p:cNvPicPr>
            <a:picLocks noChangeAspect="1"/>
          </p:cNvPicPr>
          <p:nvPr/>
        </p:nvPicPr>
        <p:blipFill>
          <a:blip r:embed="rId7"/>
          <a:stretch>
            <a:fillRect/>
          </a:stretch>
        </p:blipFill>
        <p:spPr>
          <a:xfrm>
            <a:off x="910074" y="3550006"/>
            <a:ext cx="3316406" cy="2197538"/>
          </a:xfrm>
          <a:prstGeom prst="rect">
            <a:avLst/>
          </a:prstGeom>
        </p:spPr>
      </p:pic>
      <p:pic>
        <p:nvPicPr>
          <p:cNvPr id="25" name="Picture 24">
            <a:extLst>
              <a:ext uri="{FF2B5EF4-FFF2-40B4-BE49-F238E27FC236}">
                <a16:creationId xmlns:a16="http://schemas.microsoft.com/office/drawing/2014/main" id="{D6973526-DF2C-13F4-DD2F-8D794C4F3E93}"/>
              </a:ext>
            </a:extLst>
          </p:cNvPr>
          <p:cNvPicPr>
            <a:picLocks noChangeAspect="1"/>
          </p:cNvPicPr>
          <p:nvPr/>
        </p:nvPicPr>
        <p:blipFill>
          <a:blip r:embed="rId8"/>
          <a:stretch>
            <a:fillRect/>
          </a:stretch>
        </p:blipFill>
        <p:spPr>
          <a:xfrm>
            <a:off x="4369489" y="3579477"/>
            <a:ext cx="3278703" cy="2168067"/>
          </a:xfrm>
          <a:prstGeom prst="rect">
            <a:avLst/>
          </a:prstGeom>
        </p:spPr>
      </p:pic>
      <p:pic>
        <p:nvPicPr>
          <p:cNvPr id="27" name="Picture 26">
            <a:extLst>
              <a:ext uri="{FF2B5EF4-FFF2-40B4-BE49-F238E27FC236}">
                <a16:creationId xmlns:a16="http://schemas.microsoft.com/office/drawing/2014/main" id="{AC3B454A-63DC-E4AD-97BE-E2F6352A28DE}"/>
              </a:ext>
            </a:extLst>
          </p:cNvPr>
          <p:cNvPicPr>
            <a:picLocks noChangeAspect="1"/>
          </p:cNvPicPr>
          <p:nvPr/>
        </p:nvPicPr>
        <p:blipFill>
          <a:blip r:embed="rId9"/>
          <a:stretch>
            <a:fillRect/>
          </a:stretch>
        </p:blipFill>
        <p:spPr>
          <a:xfrm>
            <a:off x="7791201" y="3579477"/>
            <a:ext cx="3323106" cy="2197538"/>
          </a:xfrm>
          <a:prstGeom prst="rect">
            <a:avLst/>
          </a:prstGeom>
        </p:spPr>
      </p:pic>
    </p:spTree>
    <p:extLst>
      <p:ext uri="{BB962C8B-B14F-4D97-AF65-F5344CB8AC3E}">
        <p14:creationId xmlns:p14="http://schemas.microsoft.com/office/powerpoint/2010/main" val="2856250314"/>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352854-2E21-477E-8330-E21AC93ABBE4}"/>
              </a:ext>
            </a:extLst>
          </p:cNvPr>
          <p:cNvSpPr/>
          <p:nvPr/>
        </p:nvSpPr>
        <p:spPr>
          <a:xfrm>
            <a:off x="818699" y="313088"/>
            <a:ext cx="10554601" cy="1077218"/>
          </a:xfrm>
          <a:prstGeom prst="rect">
            <a:avLst/>
          </a:prstGeom>
          <a:noFill/>
        </p:spPr>
        <p:txBody>
          <a:bodyPr wrap="square" lIns="91440" tIns="45720" rIns="91440" bIns="45720">
            <a:spAutoFit/>
          </a:bodyPr>
          <a:lstStyle/>
          <a:p>
            <a:pPr algn="ctr"/>
            <a:r>
              <a:rPr lang="en-US" sz="3200" cap="none" spc="0" dirty="0">
                <a:ln w="0"/>
                <a:latin typeface="Helvetica" panose="020B0604020202020204" pitchFamily="34" charset="0"/>
                <a:cs typeface="Helvetica" panose="020B0604020202020204" pitchFamily="34" charset="0"/>
              </a:rPr>
              <a:t>Sexual conflict occurs when the reproductive interests of males and females are at odds with one another</a:t>
            </a:r>
          </a:p>
        </p:txBody>
      </p:sp>
      <p:pic>
        <p:nvPicPr>
          <p:cNvPr id="3" name="Picture 2" descr="Sexual conflict in mosquitoes may have worsened spread of malaria | Science  News">
            <a:extLst>
              <a:ext uri="{FF2B5EF4-FFF2-40B4-BE49-F238E27FC236}">
                <a16:creationId xmlns:a16="http://schemas.microsoft.com/office/drawing/2014/main" id="{4232CD8B-CF69-4092-8240-04112B7B0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830" y="1629027"/>
            <a:ext cx="8191500" cy="43815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C0DB9CE-4B1A-4FE8-95FE-F7F19B934A36}"/>
              </a:ext>
            </a:extLst>
          </p:cNvPr>
          <p:cNvSpPr/>
          <p:nvPr/>
        </p:nvSpPr>
        <p:spPr>
          <a:xfrm>
            <a:off x="10312329" y="6358690"/>
            <a:ext cx="1838175"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Parker (1979)</a:t>
            </a:r>
          </a:p>
        </p:txBody>
      </p:sp>
    </p:spTree>
    <p:extLst>
      <p:ext uri="{BB962C8B-B14F-4D97-AF65-F5344CB8AC3E}">
        <p14:creationId xmlns:p14="http://schemas.microsoft.com/office/powerpoint/2010/main" val="1711188224"/>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ADADF5-09FE-4E51-8342-31BD2825840C}"/>
              </a:ext>
            </a:extLst>
          </p:cNvPr>
          <p:cNvSpPr/>
          <p:nvPr/>
        </p:nvSpPr>
        <p:spPr>
          <a:xfrm>
            <a:off x="309379" y="192630"/>
            <a:ext cx="11762345" cy="769441"/>
          </a:xfrm>
          <a:prstGeom prst="rect">
            <a:avLst/>
          </a:prstGeom>
          <a:noFill/>
        </p:spPr>
        <p:txBody>
          <a:bodyPr wrap="square" lIns="91440" tIns="45720" rIns="91440" bIns="45720">
            <a:spAutoFit/>
          </a:bodyPr>
          <a:lstStyle/>
          <a:p>
            <a:r>
              <a:rPr lang="en-US" sz="4400" dirty="0">
                <a:ln w="0"/>
                <a:latin typeface="Helvetica" panose="020B0604020202020204" pitchFamily="34" charset="0"/>
                <a:cs typeface="Helvetica" panose="020B0604020202020204" pitchFamily="34" charset="0"/>
              </a:rPr>
              <a:t>Acknowledgements</a:t>
            </a:r>
            <a:endParaRPr lang="en-US" sz="4400" cap="none" spc="0" dirty="0">
              <a:ln w="0"/>
              <a:solidFill>
                <a:schemeClr val="tx1"/>
              </a:solidFill>
              <a:latin typeface="Helvetica" panose="020B0604020202020204" pitchFamily="34" charset="0"/>
              <a:cs typeface="Helvetica" panose="020B0604020202020204" pitchFamily="34" charset="0"/>
            </a:endParaRPr>
          </a:p>
        </p:txBody>
      </p:sp>
      <p:pic>
        <p:nvPicPr>
          <p:cNvPr id="2052" name="Picture 4" descr="Image result for NSERC logo">
            <a:extLst>
              <a:ext uri="{FF2B5EF4-FFF2-40B4-BE49-F238E27FC236}">
                <a16:creationId xmlns:a16="http://schemas.microsoft.com/office/drawing/2014/main" id="{0B109F40-FEEA-41A4-83FC-E96CEA13D8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65" r="4463"/>
          <a:stretch/>
        </p:blipFill>
        <p:spPr bwMode="auto">
          <a:xfrm>
            <a:off x="6169396" y="192630"/>
            <a:ext cx="2621597" cy="12188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cmaster university logo">
            <a:extLst>
              <a:ext uri="{FF2B5EF4-FFF2-40B4-BE49-F238E27FC236}">
                <a16:creationId xmlns:a16="http://schemas.microsoft.com/office/drawing/2014/main" id="{63A8BE10-5445-421F-B53E-1E55D10B50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3863" y="245795"/>
            <a:ext cx="2482626" cy="14325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1FC38E3-2D3A-43F4-B096-2B4F5FCD33EA}"/>
              </a:ext>
            </a:extLst>
          </p:cNvPr>
          <p:cNvSpPr txBox="1"/>
          <p:nvPr/>
        </p:nvSpPr>
        <p:spPr>
          <a:xfrm>
            <a:off x="548934" y="1467687"/>
            <a:ext cx="4733963" cy="5097806"/>
          </a:xfrm>
          <a:prstGeom prst="rect">
            <a:avLst/>
          </a:prstGeom>
          <a:noFill/>
        </p:spPr>
        <p:txBody>
          <a:bodyPr wrap="square">
            <a:spAutoFit/>
          </a:bodyPr>
          <a:lstStyle/>
          <a:p>
            <a:pPr>
              <a:lnSpc>
                <a:spcPct val="114000"/>
              </a:lnSpc>
            </a:pPr>
            <a:r>
              <a:rPr lang="en-CA" sz="3200" dirty="0">
                <a:latin typeface="Helvetica" panose="020B0604020202020204" pitchFamily="34" charset="0"/>
                <a:cs typeface="Helvetica" panose="020B0604020202020204" pitchFamily="34" charset="0"/>
              </a:rPr>
              <a:t>Reuven Dukas</a:t>
            </a:r>
          </a:p>
          <a:p>
            <a:pPr>
              <a:lnSpc>
                <a:spcPct val="114000"/>
              </a:lnSpc>
            </a:pPr>
            <a:r>
              <a:rPr lang="en-CA" sz="3200" dirty="0">
                <a:latin typeface="Helvetica" panose="020B0604020202020204" pitchFamily="34" charset="0"/>
                <a:cs typeface="Helvetica" panose="020B0604020202020204" pitchFamily="34" charset="0"/>
              </a:rPr>
              <a:t>Maggie Dobbin</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Jack Rosembaum</a:t>
            </a:r>
          </a:p>
          <a:p>
            <a:pPr>
              <a:lnSpc>
                <a:spcPct val="114000"/>
              </a:lnSpc>
            </a:pPr>
            <a:r>
              <a:rPr lang="en-CA" sz="3200" dirty="0">
                <a:latin typeface="Helvetica" panose="020B0604020202020204" pitchFamily="34" charset="0"/>
                <a:cs typeface="Helvetica" panose="020B0604020202020204" pitchFamily="34" charset="0"/>
              </a:rPr>
              <a:t>Matthew John</a:t>
            </a:r>
            <a:br>
              <a:rPr lang="en-CA" sz="3200" dirty="0">
                <a:latin typeface="Helvetica" panose="020B0604020202020204" pitchFamily="34" charset="0"/>
                <a:cs typeface="Helvetica" panose="020B0604020202020204" pitchFamily="34" charset="0"/>
              </a:rPr>
            </a:br>
            <a:r>
              <a:rPr lang="en-CA" sz="3200" dirty="0" err="1">
                <a:latin typeface="Helvetica" panose="020B0604020202020204" pitchFamily="34" charset="0"/>
                <a:cs typeface="Helvetica" panose="020B0604020202020204" pitchFamily="34" charset="0"/>
              </a:rPr>
              <a:t>Yatharth</a:t>
            </a:r>
            <a:r>
              <a:rPr lang="en-CA" sz="3200" dirty="0">
                <a:latin typeface="Helvetica" panose="020B0604020202020204" pitchFamily="34" charset="0"/>
                <a:cs typeface="Helvetica" panose="020B0604020202020204" pitchFamily="34" charset="0"/>
              </a:rPr>
              <a:t> Patel</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Dave Thompson</a:t>
            </a:r>
          </a:p>
          <a:p>
            <a:pPr>
              <a:lnSpc>
                <a:spcPct val="114000"/>
              </a:lnSpc>
            </a:pPr>
            <a:r>
              <a:rPr lang="en-CA" sz="3200" dirty="0">
                <a:latin typeface="Helvetica" panose="020B0604020202020204" pitchFamily="34" charset="0"/>
                <a:cs typeface="Helvetica" panose="020B0604020202020204" pitchFamily="34" charset="0"/>
              </a:rPr>
              <a:t>Ben Bolker</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Jonathan Dushoff</a:t>
            </a:r>
            <a:br>
              <a:rPr lang="en-CA" sz="3200" dirty="0">
                <a:latin typeface="Helvetica" panose="020B0604020202020204" pitchFamily="34" charset="0"/>
                <a:cs typeface="Helvetica" panose="020B0604020202020204" pitchFamily="34" charset="0"/>
              </a:rPr>
            </a:br>
            <a:r>
              <a:rPr lang="en-CA" sz="3200" dirty="0">
                <a:latin typeface="Helvetica" panose="020B0604020202020204" pitchFamily="34" charset="0"/>
                <a:cs typeface="Helvetica" panose="020B0604020202020204" pitchFamily="34" charset="0"/>
              </a:rPr>
              <a:t>Dukas Lab</a:t>
            </a:r>
          </a:p>
        </p:txBody>
      </p:sp>
      <p:pic>
        <p:nvPicPr>
          <p:cNvPr id="2050" name="Picture 2" descr="Reuven Dukas - McMaster Experts">
            <a:extLst>
              <a:ext uri="{FF2B5EF4-FFF2-40B4-BE49-F238E27FC236}">
                <a16:creationId xmlns:a16="http://schemas.microsoft.com/office/drawing/2014/main" id="{B5D47F31-8818-4FC7-A1E1-F906A5963F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9759" y="1679525"/>
            <a:ext cx="2343155" cy="23431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wall, indoor, person, ceiling&#10;&#10;Description automatically generated">
            <a:extLst>
              <a:ext uri="{FF2B5EF4-FFF2-40B4-BE49-F238E27FC236}">
                <a16:creationId xmlns:a16="http://schemas.microsoft.com/office/drawing/2014/main" id="{FFE273EF-4D77-4BD4-9DD1-BB79518A4BC6}"/>
              </a:ext>
            </a:extLst>
          </p:cNvPr>
          <p:cNvPicPr>
            <a:picLocks noChangeAspect="1"/>
          </p:cNvPicPr>
          <p:nvPr/>
        </p:nvPicPr>
        <p:blipFill rotWithShape="1">
          <a:blip r:embed="rId7">
            <a:extLst>
              <a:ext uri="{28A0092B-C50C-407E-A947-70E740481C1C}">
                <a14:useLocalDpi xmlns:a14="http://schemas.microsoft.com/office/drawing/2010/main" val="0"/>
              </a:ext>
            </a:extLst>
          </a:blip>
          <a:srcRect l="7541" t="3685" r="16847"/>
          <a:stretch/>
        </p:blipFill>
        <p:spPr>
          <a:xfrm>
            <a:off x="6745937" y="1678347"/>
            <a:ext cx="2259633" cy="2318527"/>
          </a:xfrm>
          <a:prstGeom prst="rect">
            <a:avLst/>
          </a:prstGeom>
        </p:spPr>
      </p:pic>
      <p:pic>
        <p:nvPicPr>
          <p:cNvPr id="9" name="Picture 4" descr="Image result for david thompson mcmaster pnb">
            <a:extLst>
              <a:ext uri="{FF2B5EF4-FFF2-40B4-BE49-F238E27FC236}">
                <a16:creationId xmlns:a16="http://schemas.microsoft.com/office/drawing/2014/main" id="{41B566CF-4F2C-48EF-AF41-F7FE40F282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11782" y="4099845"/>
            <a:ext cx="2294780" cy="23185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27E1B54-118D-41CE-9B91-A2A10321628E}"/>
              </a:ext>
            </a:extLst>
          </p:cNvPr>
          <p:cNvPicPr>
            <a:picLocks noChangeAspect="1"/>
          </p:cNvPicPr>
          <p:nvPr/>
        </p:nvPicPr>
        <p:blipFill rotWithShape="1">
          <a:blip r:embed="rId9"/>
          <a:srcRect l="6233" r="1447" b="9975"/>
          <a:stretch/>
        </p:blipFill>
        <p:spPr>
          <a:xfrm>
            <a:off x="4305134" y="4099846"/>
            <a:ext cx="2334591" cy="2343155"/>
          </a:xfrm>
          <a:prstGeom prst="rect">
            <a:avLst/>
          </a:prstGeom>
        </p:spPr>
      </p:pic>
      <p:pic>
        <p:nvPicPr>
          <p:cNvPr id="11" name="Picture 10">
            <a:extLst>
              <a:ext uri="{FF2B5EF4-FFF2-40B4-BE49-F238E27FC236}">
                <a16:creationId xmlns:a16="http://schemas.microsoft.com/office/drawing/2014/main" id="{6448240C-4332-470F-8E3D-C9BBC10AABDF}"/>
              </a:ext>
            </a:extLst>
          </p:cNvPr>
          <p:cNvPicPr>
            <a:picLocks noChangeAspect="1"/>
          </p:cNvPicPr>
          <p:nvPr/>
        </p:nvPicPr>
        <p:blipFill rotWithShape="1">
          <a:blip r:embed="rId10"/>
          <a:srcRect r="1209" b="22358"/>
          <a:stretch/>
        </p:blipFill>
        <p:spPr>
          <a:xfrm>
            <a:off x="9130883" y="1682309"/>
            <a:ext cx="2326501" cy="2334025"/>
          </a:xfrm>
          <a:prstGeom prst="rect">
            <a:avLst/>
          </a:prstGeom>
        </p:spPr>
      </p:pic>
      <p:pic>
        <p:nvPicPr>
          <p:cNvPr id="6" name="Picture 5">
            <a:extLst>
              <a:ext uri="{FF2B5EF4-FFF2-40B4-BE49-F238E27FC236}">
                <a16:creationId xmlns:a16="http://schemas.microsoft.com/office/drawing/2014/main" id="{FD57D3E3-C189-4C22-8562-6F0512537C93}"/>
              </a:ext>
            </a:extLst>
          </p:cNvPr>
          <p:cNvPicPr>
            <a:picLocks noChangeAspect="1"/>
          </p:cNvPicPr>
          <p:nvPr/>
        </p:nvPicPr>
        <p:blipFill rotWithShape="1">
          <a:blip r:embed="rId11"/>
          <a:srcRect r="6310"/>
          <a:stretch/>
        </p:blipFill>
        <p:spPr>
          <a:xfrm>
            <a:off x="6745937" y="4099846"/>
            <a:ext cx="2259633" cy="2318527"/>
          </a:xfrm>
          <a:prstGeom prst="rect">
            <a:avLst/>
          </a:prstGeom>
        </p:spPr>
      </p:pic>
    </p:spTree>
    <p:extLst>
      <p:ext uri="{BB962C8B-B14F-4D97-AF65-F5344CB8AC3E}">
        <p14:creationId xmlns:p14="http://schemas.microsoft.com/office/powerpoint/2010/main" val="1910660938"/>
      </p:ext>
    </p:extLst>
  </p:cSld>
  <p:clrMapOvr>
    <a:masterClrMapping/>
  </p:clrMapOvr>
  <mc:AlternateContent xmlns:mc="http://schemas.openxmlformats.org/markup-compatibility/2006" xmlns:p14="http://schemas.microsoft.com/office/powerpoint/2010/main">
    <mc:Choice Requires="p14">
      <p:transition spd="slow" p14:dur="2000" advTm="11527"/>
    </mc:Choice>
    <mc:Fallback xmlns="">
      <p:transition spd="slow" advTm="11527"/>
    </mc:Fallback>
  </mc:AlternateContent>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aying Mantis cannibalism">
            <a:extLst>
              <a:ext uri="{FF2B5EF4-FFF2-40B4-BE49-F238E27FC236}">
                <a16:creationId xmlns:a16="http://schemas.microsoft.com/office/drawing/2014/main" id="{D06E8BD9-5553-4184-8D9F-9B0438A207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7320" y="1768113"/>
            <a:ext cx="3154968" cy="20698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EF4ABE2-0ED9-4201-824E-2A2C70C5CA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5483" y="1731744"/>
            <a:ext cx="3927000" cy="41760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lion protect cub from male lion">
            <a:extLst>
              <a:ext uri="{FF2B5EF4-FFF2-40B4-BE49-F238E27FC236}">
                <a16:creationId xmlns:a16="http://schemas.microsoft.com/office/drawing/2014/main" id="{2ED61274-67F4-4199-B5DD-259EB4CB2B8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48" r="13813"/>
          <a:stretch/>
        </p:blipFill>
        <p:spPr bwMode="auto">
          <a:xfrm>
            <a:off x="6787320" y="3837963"/>
            <a:ext cx="3154968" cy="20698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DF1B15-AA95-4D8C-857F-350AC6E3CF5B}"/>
              </a:ext>
            </a:extLst>
          </p:cNvPr>
          <p:cNvSpPr txBox="1"/>
          <p:nvPr/>
        </p:nvSpPr>
        <p:spPr>
          <a:xfrm>
            <a:off x="147444" y="3404279"/>
            <a:ext cx="2538039" cy="830997"/>
          </a:xfrm>
          <a:prstGeom prst="rect">
            <a:avLst/>
          </a:prstGeom>
          <a:noFill/>
        </p:spPr>
        <p:txBody>
          <a:bodyPr wrap="square">
            <a:spAutoFit/>
          </a:bodyPr>
          <a:lstStyle/>
          <a:p>
            <a:pPr algn="ctr"/>
            <a:r>
              <a:rPr lang="en-US" sz="2400" cap="none" spc="0" dirty="0">
                <a:ln w="0"/>
                <a:latin typeface="Helvetica" panose="020B0604020202020204" pitchFamily="34" charset="0"/>
                <a:cs typeface="Helvetica" panose="020B0604020202020204" pitchFamily="34" charset="0"/>
              </a:rPr>
              <a:t>Hooked and barbed genitalia </a:t>
            </a:r>
            <a:endParaRPr lang="en-CA" sz="2400" dirty="0">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79BEBF7F-F6BF-41E9-A92C-8ED018A15983}"/>
              </a:ext>
            </a:extLst>
          </p:cNvPr>
          <p:cNvSpPr txBox="1"/>
          <p:nvPr/>
        </p:nvSpPr>
        <p:spPr>
          <a:xfrm>
            <a:off x="10022956" y="2356033"/>
            <a:ext cx="2005445" cy="830997"/>
          </a:xfrm>
          <a:prstGeom prst="rect">
            <a:avLst/>
          </a:prstGeom>
          <a:noFill/>
        </p:spPr>
        <p:txBody>
          <a:bodyPr wrap="square">
            <a:spAutoFit/>
          </a:bodyPr>
          <a:lstStyle/>
          <a:p>
            <a:pPr algn="ctr"/>
            <a:r>
              <a:rPr lang="en-US" sz="2400" cap="none" spc="0" dirty="0">
                <a:ln w="0"/>
                <a:latin typeface="Helvetica" panose="020B0604020202020204" pitchFamily="34" charset="0"/>
                <a:cs typeface="Helvetica" panose="020B0604020202020204" pitchFamily="34" charset="0"/>
              </a:rPr>
              <a:t>Sexual </a:t>
            </a:r>
            <a:br>
              <a:rPr lang="en-US" sz="2400" cap="none" spc="0" dirty="0">
                <a:ln w="0"/>
                <a:latin typeface="Helvetica" panose="020B0604020202020204" pitchFamily="34" charset="0"/>
                <a:cs typeface="Helvetica" panose="020B0604020202020204" pitchFamily="34" charset="0"/>
              </a:rPr>
            </a:br>
            <a:r>
              <a:rPr lang="en-US" sz="2400" cap="none" spc="0" dirty="0">
                <a:ln w="0"/>
                <a:latin typeface="Helvetica" panose="020B0604020202020204" pitchFamily="34" charset="0"/>
                <a:cs typeface="Helvetica" panose="020B0604020202020204" pitchFamily="34" charset="0"/>
              </a:rPr>
              <a:t>cannibalism </a:t>
            </a:r>
            <a:endParaRPr lang="en-CA" sz="2400" dirty="0">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7FE41F7A-E209-4C1A-BB3F-280AE8A88507}"/>
              </a:ext>
            </a:extLst>
          </p:cNvPr>
          <p:cNvSpPr txBox="1"/>
          <p:nvPr/>
        </p:nvSpPr>
        <p:spPr>
          <a:xfrm>
            <a:off x="10187006" y="4642055"/>
            <a:ext cx="1841396" cy="461665"/>
          </a:xfrm>
          <a:prstGeom prst="rect">
            <a:avLst/>
          </a:prstGeom>
          <a:noFill/>
        </p:spPr>
        <p:txBody>
          <a:bodyPr wrap="square">
            <a:spAutoFit/>
          </a:bodyPr>
          <a:lstStyle/>
          <a:p>
            <a:r>
              <a:rPr lang="en-US" sz="2400" cap="none" spc="0" dirty="0">
                <a:ln w="0"/>
                <a:latin typeface="Helvetica" panose="020B0604020202020204" pitchFamily="34" charset="0"/>
                <a:cs typeface="Helvetica" panose="020B0604020202020204" pitchFamily="34" charset="0"/>
              </a:rPr>
              <a:t>Infanticide</a:t>
            </a:r>
            <a:endParaRPr lang="en-CA" sz="2400" dirty="0">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D0133CF6-6E90-4928-A19D-8C96E51958A5}"/>
              </a:ext>
            </a:extLst>
          </p:cNvPr>
          <p:cNvSpPr/>
          <p:nvPr/>
        </p:nvSpPr>
        <p:spPr>
          <a:xfrm>
            <a:off x="2812648" y="6358690"/>
            <a:ext cx="9337857" cy="400110"/>
          </a:xfrm>
          <a:prstGeom prst="rect">
            <a:avLst/>
          </a:prstGeom>
        </p:spPr>
        <p:txBody>
          <a:bodyPr wrap="square">
            <a:spAutoFit/>
          </a:bodyPr>
          <a:lstStyle/>
          <a:p>
            <a:pPr algn="r"/>
            <a:r>
              <a:rPr lang="en-US" sz="2000" dirty="0" err="1">
                <a:ln w="0"/>
                <a:solidFill>
                  <a:schemeClr val="bg2">
                    <a:lumMod val="50000"/>
                  </a:schemeClr>
                </a:solidFill>
                <a:latin typeface="Helvetica" panose="020B0604020202020204" pitchFamily="34" charset="0"/>
                <a:cs typeface="Helvetica" panose="020B0604020202020204" pitchFamily="34" charset="0"/>
              </a:rPr>
              <a:t>Khila</a:t>
            </a:r>
            <a:r>
              <a:rPr lang="en-US" sz="2000" dirty="0">
                <a:ln w="0"/>
                <a:solidFill>
                  <a:schemeClr val="bg2">
                    <a:lumMod val="50000"/>
                  </a:schemeClr>
                </a:solidFill>
                <a:latin typeface="Helvetica" panose="020B0604020202020204" pitchFamily="34" charset="0"/>
                <a:cs typeface="Helvetica" panose="020B0604020202020204" pitchFamily="34" charset="0"/>
              </a:rPr>
              <a:t>, </a:t>
            </a:r>
            <a:r>
              <a:rPr lang="en-US" sz="2000" dirty="0" err="1">
                <a:ln w="0"/>
                <a:solidFill>
                  <a:schemeClr val="bg2">
                    <a:lumMod val="50000"/>
                  </a:schemeClr>
                </a:solidFill>
                <a:latin typeface="Helvetica" panose="020B0604020202020204" pitchFamily="34" charset="0"/>
                <a:cs typeface="Helvetica" panose="020B0604020202020204" pitchFamily="34" charset="0"/>
              </a:rPr>
              <a:t>Abouheif</a:t>
            </a:r>
            <a:r>
              <a:rPr lang="en-US" sz="2000" dirty="0">
                <a:ln w="0"/>
                <a:solidFill>
                  <a:schemeClr val="bg2">
                    <a:lumMod val="50000"/>
                  </a:schemeClr>
                </a:solidFill>
                <a:latin typeface="Helvetica" panose="020B0604020202020204" pitchFamily="34" charset="0"/>
                <a:cs typeface="Helvetica" panose="020B0604020202020204" pitchFamily="34" charset="0"/>
              </a:rPr>
              <a:t>, and Rowe (2012); Lawrence (1992); Pusey and Packer (1994)  </a:t>
            </a:r>
          </a:p>
        </p:txBody>
      </p:sp>
      <p:sp>
        <p:nvSpPr>
          <p:cNvPr id="12" name="Rectangle 11">
            <a:extLst>
              <a:ext uri="{FF2B5EF4-FFF2-40B4-BE49-F238E27FC236}">
                <a16:creationId xmlns:a16="http://schemas.microsoft.com/office/drawing/2014/main" id="{2C534545-9100-4EAE-93E6-66024DC7082E}"/>
              </a:ext>
            </a:extLst>
          </p:cNvPr>
          <p:cNvSpPr/>
          <p:nvPr/>
        </p:nvSpPr>
        <p:spPr>
          <a:xfrm>
            <a:off x="818699" y="313088"/>
            <a:ext cx="10554601" cy="1077218"/>
          </a:xfrm>
          <a:prstGeom prst="rect">
            <a:avLst/>
          </a:prstGeom>
          <a:noFill/>
        </p:spPr>
        <p:txBody>
          <a:bodyPr wrap="square" lIns="91440" tIns="45720" rIns="91440" bIns="45720">
            <a:spAutoFit/>
          </a:bodyPr>
          <a:lstStyle/>
          <a:p>
            <a:pPr algn="ctr"/>
            <a:r>
              <a:rPr lang="en-US" sz="3200" cap="none" spc="0" dirty="0">
                <a:ln w="0"/>
                <a:latin typeface="Helvetica" panose="020B0604020202020204" pitchFamily="34" charset="0"/>
                <a:cs typeface="Helvetica" panose="020B0604020202020204" pitchFamily="34" charset="0"/>
              </a:rPr>
              <a:t>Sexual conflict occurs when the reproductive interests of males and females are at odds with one another</a:t>
            </a:r>
          </a:p>
        </p:txBody>
      </p:sp>
    </p:spTree>
    <p:extLst>
      <p:ext uri="{BB962C8B-B14F-4D97-AF65-F5344CB8AC3E}">
        <p14:creationId xmlns:p14="http://schemas.microsoft.com/office/powerpoint/2010/main" val="385515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0E9A4FE-F240-614F-3A74-C899E72CBFD8}"/>
              </a:ext>
            </a:extLst>
          </p:cNvPr>
          <p:cNvSpPr txBox="1">
            <a:spLocks/>
          </p:cNvSpPr>
          <p:nvPr/>
        </p:nvSpPr>
        <p:spPr>
          <a:xfrm>
            <a:off x="118654" y="137612"/>
            <a:ext cx="11954691" cy="10435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3200" b="1" dirty="0">
                <a:latin typeface="Helvetica" panose="020B0604020202020204" pitchFamily="34" charset="0"/>
                <a:cs typeface="Helvetica" panose="020B0604020202020204" pitchFamily="34" charset="0"/>
              </a:rPr>
              <a:t>Goal: </a:t>
            </a:r>
            <a:r>
              <a:rPr lang="en-CA" sz="3200" dirty="0">
                <a:latin typeface="Helvetica" panose="020B0604020202020204" pitchFamily="34" charset="0"/>
                <a:cs typeface="Helvetica" panose="020B0604020202020204" pitchFamily="34" charset="0"/>
              </a:rPr>
              <a:t>Study sexual dynamics and behavioural consequences of a model system with extreme sexual conflict</a:t>
            </a:r>
          </a:p>
          <a:p>
            <a:pPr marL="0" indent="0" algn="ctr">
              <a:buFont typeface="Arial" panose="020B0604020202020204" pitchFamily="34" charset="0"/>
              <a:buNone/>
            </a:pPr>
            <a:endParaRPr lang="en-CA" sz="3200" dirty="0">
              <a:latin typeface="Helvetica" panose="020B0604020202020204" pitchFamily="34" charset="0"/>
              <a:cs typeface="Helvetica" panose="020B0604020202020204" pitchFamily="34" charset="0"/>
            </a:endParaRPr>
          </a:p>
        </p:txBody>
      </p:sp>
      <p:sp>
        <p:nvSpPr>
          <p:cNvPr id="9" name="TextBox 8">
            <a:extLst>
              <a:ext uri="{FF2B5EF4-FFF2-40B4-BE49-F238E27FC236}">
                <a16:creationId xmlns:a16="http://schemas.microsoft.com/office/drawing/2014/main" id="{B2CF795D-4448-3CD4-CBC9-F59FF0912598}"/>
              </a:ext>
            </a:extLst>
          </p:cNvPr>
          <p:cNvSpPr txBox="1"/>
          <p:nvPr/>
        </p:nvSpPr>
        <p:spPr>
          <a:xfrm>
            <a:off x="4593163" y="6036201"/>
            <a:ext cx="3424164" cy="523220"/>
          </a:xfrm>
          <a:prstGeom prst="rect">
            <a:avLst/>
          </a:prstGeom>
          <a:noFill/>
        </p:spPr>
        <p:txBody>
          <a:bodyPr wrap="square">
            <a:spAutoFit/>
          </a:bodyPr>
          <a:lstStyle/>
          <a:p>
            <a:r>
              <a:rPr lang="en-US" sz="2800" dirty="0">
                <a:latin typeface="Helvetica" panose="020B0604020202020204" pitchFamily="34" charset="0"/>
                <a:ea typeface="Calibri" panose="020F0502020204030204" pitchFamily="34" charset="0"/>
                <a:cs typeface="Helvetica" panose="020B0604020202020204" pitchFamily="34" charset="0"/>
              </a:rPr>
              <a:t>Number</a:t>
            </a:r>
            <a:r>
              <a:rPr lang="en-US" sz="2800" dirty="0">
                <a:effectLst/>
                <a:latin typeface="Helvetica" panose="020B0604020202020204" pitchFamily="34" charset="0"/>
                <a:ea typeface="Calibri" panose="020F0502020204030204" pitchFamily="34" charset="0"/>
                <a:cs typeface="Helvetica" panose="020B0604020202020204" pitchFamily="34" charset="0"/>
              </a:rPr>
              <a:t> of matings</a:t>
            </a:r>
            <a:endParaRPr lang="en-CA" sz="2800" dirty="0">
              <a:latin typeface="Helvetica" panose="020B0604020202020204" pitchFamily="34" charset="0"/>
              <a:cs typeface="Helvetica" panose="020B0604020202020204" pitchFamily="34" charset="0"/>
            </a:endParaRPr>
          </a:p>
        </p:txBody>
      </p:sp>
      <p:grpSp>
        <p:nvGrpSpPr>
          <p:cNvPr id="32" name="Group 31">
            <a:extLst>
              <a:ext uri="{FF2B5EF4-FFF2-40B4-BE49-F238E27FC236}">
                <a16:creationId xmlns:a16="http://schemas.microsoft.com/office/drawing/2014/main" id="{CE04B557-5B54-E99A-33A5-12A8464E2053}"/>
              </a:ext>
            </a:extLst>
          </p:cNvPr>
          <p:cNvGrpSpPr/>
          <p:nvPr/>
        </p:nvGrpSpPr>
        <p:grpSpPr>
          <a:xfrm>
            <a:off x="8909956" y="2576569"/>
            <a:ext cx="4005944" cy="985579"/>
            <a:chOff x="8909956" y="2576569"/>
            <a:chExt cx="4005944" cy="985579"/>
          </a:xfrm>
        </p:grpSpPr>
        <p:grpSp>
          <p:nvGrpSpPr>
            <p:cNvPr id="31" name="Group 30">
              <a:extLst>
                <a:ext uri="{FF2B5EF4-FFF2-40B4-BE49-F238E27FC236}">
                  <a16:creationId xmlns:a16="http://schemas.microsoft.com/office/drawing/2014/main" id="{060C0521-5789-E451-C1C2-C5ECEA9445BC}"/>
                </a:ext>
              </a:extLst>
            </p:cNvPr>
            <p:cNvGrpSpPr/>
            <p:nvPr/>
          </p:nvGrpSpPr>
          <p:grpSpPr>
            <a:xfrm>
              <a:off x="8915400" y="2576569"/>
              <a:ext cx="4000500" cy="985579"/>
              <a:chOff x="8915400" y="2576569"/>
              <a:chExt cx="4000500" cy="985579"/>
            </a:xfrm>
          </p:grpSpPr>
          <p:sp>
            <p:nvSpPr>
              <p:cNvPr id="26" name="TextBox 25">
                <a:extLst>
                  <a:ext uri="{FF2B5EF4-FFF2-40B4-BE49-F238E27FC236}">
                    <a16:creationId xmlns:a16="http://schemas.microsoft.com/office/drawing/2014/main" id="{2D1F95DD-D000-73F8-C38B-46BABAB3A82E}"/>
                  </a:ext>
                </a:extLst>
              </p:cNvPr>
              <p:cNvSpPr txBox="1"/>
              <p:nvPr/>
            </p:nvSpPr>
            <p:spPr>
              <a:xfrm>
                <a:off x="9491736" y="2576569"/>
                <a:ext cx="3424164" cy="523220"/>
              </a:xfrm>
              <a:prstGeom prst="rect">
                <a:avLst/>
              </a:prstGeom>
              <a:noFill/>
            </p:spPr>
            <p:txBody>
              <a:bodyPr wrap="square">
                <a:spAutoFit/>
              </a:bodyPr>
              <a:lstStyle/>
              <a:p>
                <a:r>
                  <a:rPr lang="en-US" sz="2800" dirty="0">
                    <a:latin typeface="Helvetica" panose="020B0604020202020204" pitchFamily="34" charset="0"/>
                    <a:ea typeface="Calibri" panose="020F0502020204030204" pitchFamily="34" charset="0"/>
                    <a:cs typeface="Helvetica" panose="020B0604020202020204" pitchFamily="34" charset="0"/>
                  </a:rPr>
                  <a:t>Males</a:t>
                </a:r>
                <a:endParaRPr lang="en-CA" sz="2800" dirty="0">
                  <a:latin typeface="Helvetica" panose="020B0604020202020204" pitchFamily="34" charset="0"/>
                  <a:cs typeface="Helvetica" panose="020B0604020202020204" pitchFamily="34" charset="0"/>
                </a:endParaRPr>
              </a:p>
            </p:txBody>
          </p:sp>
          <p:sp>
            <p:nvSpPr>
              <p:cNvPr id="27" name="TextBox 26">
                <a:extLst>
                  <a:ext uri="{FF2B5EF4-FFF2-40B4-BE49-F238E27FC236}">
                    <a16:creationId xmlns:a16="http://schemas.microsoft.com/office/drawing/2014/main" id="{17048337-4011-26D7-E6BC-259E1B3F981A}"/>
                  </a:ext>
                </a:extLst>
              </p:cNvPr>
              <p:cNvSpPr txBox="1"/>
              <p:nvPr/>
            </p:nvSpPr>
            <p:spPr>
              <a:xfrm>
                <a:off x="9491735" y="3038928"/>
                <a:ext cx="3424164" cy="523220"/>
              </a:xfrm>
              <a:prstGeom prst="rect">
                <a:avLst/>
              </a:prstGeom>
              <a:noFill/>
            </p:spPr>
            <p:txBody>
              <a:bodyPr wrap="square">
                <a:spAutoFit/>
              </a:bodyPr>
              <a:lstStyle/>
              <a:p>
                <a:r>
                  <a:rPr lang="en-US" sz="2800" dirty="0">
                    <a:latin typeface="Helvetica" panose="020B0604020202020204" pitchFamily="34" charset="0"/>
                    <a:ea typeface="Calibri" panose="020F0502020204030204" pitchFamily="34" charset="0"/>
                    <a:cs typeface="Helvetica" panose="020B0604020202020204" pitchFamily="34" charset="0"/>
                  </a:rPr>
                  <a:t>Females</a:t>
                </a:r>
                <a:endParaRPr lang="en-CA" sz="2800" dirty="0">
                  <a:latin typeface="Helvetica" panose="020B0604020202020204" pitchFamily="34" charset="0"/>
                  <a:cs typeface="Helvetica" panose="020B0604020202020204" pitchFamily="34" charset="0"/>
                </a:endParaRPr>
              </a:p>
            </p:txBody>
          </p:sp>
          <p:cxnSp>
            <p:nvCxnSpPr>
              <p:cNvPr id="29" name="Straight Connector 28">
                <a:extLst>
                  <a:ext uri="{FF2B5EF4-FFF2-40B4-BE49-F238E27FC236}">
                    <a16:creationId xmlns:a16="http://schemas.microsoft.com/office/drawing/2014/main" id="{E608678D-CEB2-544C-D9F2-93DCB39CB54F}"/>
                  </a:ext>
                </a:extLst>
              </p:cNvPr>
              <p:cNvCxnSpPr/>
              <p:nvPr/>
            </p:nvCxnSpPr>
            <p:spPr>
              <a:xfrm>
                <a:off x="8915400" y="2838179"/>
                <a:ext cx="500743" cy="0"/>
              </a:xfrm>
              <a:prstGeom prst="line">
                <a:avLst/>
              </a:prstGeom>
              <a:ln w="57150"/>
            </p:spPr>
            <p:style>
              <a:lnRef idx="1">
                <a:schemeClr val="accent1"/>
              </a:lnRef>
              <a:fillRef idx="0">
                <a:schemeClr val="accent1"/>
              </a:fillRef>
              <a:effectRef idx="0">
                <a:schemeClr val="accent1"/>
              </a:effectRef>
              <a:fontRef idx="minor">
                <a:schemeClr val="tx1"/>
              </a:fontRef>
            </p:style>
          </p:cxnSp>
        </p:grpSp>
        <p:cxnSp>
          <p:nvCxnSpPr>
            <p:cNvPr id="30" name="Straight Connector 29">
              <a:extLst>
                <a:ext uri="{FF2B5EF4-FFF2-40B4-BE49-F238E27FC236}">
                  <a16:creationId xmlns:a16="http://schemas.microsoft.com/office/drawing/2014/main" id="{4BBE651D-6A2E-B331-83CC-088102CF07D8}"/>
                </a:ext>
              </a:extLst>
            </p:cNvPr>
            <p:cNvCxnSpPr/>
            <p:nvPr/>
          </p:nvCxnSpPr>
          <p:spPr>
            <a:xfrm>
              <a:off x="8909956" y="3300538"/>
              <a:ext cx="500743"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43CC2D40-28DB-84E2-435A-969FCFA9B362}"/>
              </a:ext>
            </a:extLst>
          </p:cNvPr>
          <p:cNvGrpSpPr/>
          <p:nvPr/>
        </p:nvGrpSpPr>
        <p:grpSpPr>
          <a:xfrm>
            <a:off x="3122367" y="1449187"/>
            <a:ext cx="5746943" cy="4510141"/>
            <a:chOff x="3122367" y="1449187"/>
            <a:chExt cx="5746943" cy="4510141"/>
          </a:xfrm>
        </p:grpSpPr>
        <p:cxnSp>
          <p:nvCxnSpPr>
            <p:cNvPr id="11" name="Straight Connector 10">
              <a:extLst>
                <a:ext uri="{FF2B5EF4-FFF2-40B4-BE49-F238E27FC236}">
                  <a16:creationId xmlns:a16="http://schemas.microsoft.com/office/drawing/2014/main" id="{636BCC9E-91EC-0226-6F06-90C472C1D75E}"/>
                </a:ext>
              </a:extLst>
            </p:cNvPr>
            <p:cNvCxnSpPr>
              <a:cxnSpLocks/>
            </p:cNvCxnSpPr>
            <p:nvPr/>
          </p:nvCxnSpPr>
          <p:spPr>
            <a:xfrm flipV="1">
              <a:off x="3792109" y="1643548"/>
              <a:ext cx="3354362" cy="427656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D9414D7B-B387-25D7-1E50-2EC10E47B7A4}"/>
                </a:ext>
              </a:extLst>
            </p:cNvPr>
            <p:cNvSpPr/>
            <p:nvPr/>
          </p:nvSpPr>
          <p:spPr>
            <a:xfrm>
              <a:off x="3826327" y="4516392"/>
              <a:ext cx="4669971" cy="1415484"/>
            </a:xfrm>
            <a:custGeom>
              <a:avLst/>
              <a:gdLst>
                <a:gd name="connsiteX0" fmla="*/ 0 w 4669971"/>
                <a:gd name="connsiteY0" fmla="*/ 1415484 h 1415484"/>
                <a:gd name="connsiteX1" fmla="*/ 1910442 w 4669971"/>
                <a:gd name="connsiteY1" fmla="*/ 5784 h 1415484"/>
                <a:gd name="connsiteX2" fmla="*/ 4669971 w 4669971"/>
                <a:gd name="connsiteY2" fmla="*/ 882084 h 1415484"/>
                <a:gd name="connsiteX3" fmla="*/ 4669971 w 4669971"/>
                <a:gd name="connsiteY3" fmla="*/ 882084 h 1415484"/>
              </a:gdLst>
              <a:ahLst/>
              <a:cxnLst>
                <a:cxn ang="0">
                  <a:pos x="connsiteX0" y="connsiteY0"/>
                </a:cxn>
                <a:cxn ang="0">
                  <a:pos x="connsiteX1" y="connsiteY1"/>
                </a:cxn>
                <a:cxn ang="0">
                  <a:pos x="connsiteX2" y="connsiteY2"/>
                </a:cxn>
                <a:cxn ang="0">
                  <a:pos x="connsiteX3" y="connsiteY3"/>
                </a:cxn>
              </a:cxnLst>
              <a:rect l="l" t="t" r="r" b="b"/>
              <a:pathLst>
                <a:path w="4669971" h="1415484">
                  <a:moveTo>
                    <a:pt x="0" y="1415484"/>
                  </a:moveTo>
                  <a:cubicBezTo>
                    <a:pt x="566057" y="755084"/>
                    <a:pt x="1132114" y="94684"/>
                    <a:pt x="1910442" y="5784"/>
                  </a:cubicBezTo>
                  <a:cubicBezTo>
                    <a:pt x="2688771" y="-83116"/>
                    <a:pt x="4669971" y="882084"/>
                    <a:pt x="4669971" y="882084"/>
                  </a:cubicBezTo>
                  <a:lnTo>
                    <a:pt x="4669971" y="882084"/>
                  </a:lnTo>
                </a:path>
              </a:pathLst>
            </a:custGeom>
            <a:ln w="57150">
              <a:solidFill>
                <a:schemeClr val="accent2"/>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dirty="0"/>
            </a:p>
          </p:txBody>
        </p:sp>
        <p:sp>
          <p:nvSpPr>
            <p:cNvPr id="8" name="TextBox 7">
              <a:extLst>
                <a:ext uri="{FF2B5EF4-FFF2-40B4-BE49-F238E27FC236}">
                  <a16:creationId xmlns:a16="http://schemas.microsoft.com/office/drawing/2014/main" id="{79676523-D5D8-80E4-2E01-53803A29B434}"/>
                </a:ext>
              </a:extLst>
            </p:cNvPr>
            <p:cNvSpPr txBox="1"/>
            <p:nvPr/>
          </p:nvSpPr>
          <p:spPr>
            <a:xfrm rot="16200000">
              <a:off x="2715380" y="3302390"/>
              <a:ext cx="1337194" cy="523220"/>
            </a:xfrm>
            <a:prstGeom prst="rect">
              <a:avLst/>
            </a:prstGeom>
            <a:noFill/>
          </p:spPr>
          <p:txBody>
            <a:bodyPr wrap="square">
              <a:spAutoFit/>
            </a:bodyPr>
            <a:lstStyle/>
            <a:p>
              <a:r>
                <a:rPr lang="en-US" sz="2800" dirty="0">
                  <a:effectLst/>
                  <a:latin typeface="Helvetica" panose="020B0604020202020204" pitchFamily="34" charset="0"/>
                  <a:ea typeface="Calibri" panose="020F0502020204030204" pitchFamily="34" charset="0"/>
                  <a:cs typeface="Helvetica" panose="020B0604020202020204" pitchFamily="34" charset="0"/>
                </a:rPr>
                <a:t>Fitness</a:t>
              </a:r>
              <a:endParaRPr lang="en-CA" sz="2800" dirty="0">
                <a:latin typeface="Helvetica" panose="020B0604020202020204" pitchFamily="34" charset="0"/>
                <a:cs typeface="Helvetica" panose="020B0604020202020204" pitchFamily="34" charset="0"/>
              </a:endParaRPr>
            </a:p>
          </p:txBody>
        </p:sp>
        <p:cxnSp>
          <p:nvCxnSpPr>
            <p:cNvPr id="34" name="Straight Arrow Connector 33">
              <a:extLst>
                <a:ext uri="{FF2B5EF4-FFF2-40B4-BE49-F238E27FC236}">
                  <a16:creationId xmlns:a16="http://schemas.microsoft.com/office/drawing/2014/main" id="{42341A0A-FF17-440A-6F71-7239398E4F57}"/>
                </a:ext>
              </a:extLst>
            </p:cNvPr>
            <p:cNvCxnSpPr>
              <a:cxnSpLocks/>
            </p:cNvCxnSpPr>
            <p:nvPr/>
          </p:nvCxnSpPr>
          <p:spPr>
            <a:xfrm flipV="1">
              <a:off x="3765500" y="1449187"/>
              <a:ext cx="0" cy="451014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1A773303-F6E2-12C4-0A4B-B693A864DC0F}"/>
                </a:ext>
              </a:extLst>
            </p:cNvPr>
            <p:cNvCxnSpPr>
              <a:cxnSpLocks/>
            </p:cNvCxnSpPr>
            <p:nvPr/>
          </p:nvCxnSpPr>
          <p:spPr>
            <a:xfrm>
              <a:off x="3741181" y="5952163"/>
              <a:ext cx="5128129"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952321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traumatic insemination">
            <a:extLst>
              <a:ext uri="{FF2B5EF4-FFF2-40B4-BE49-F238E27FC236}">
                <a16:creationId xmlns:a16="http://schemas.microsoft.com/office/drawing/2014/main" id="{7B110B6F-2D5D-43F1-BEED-18BB4D600A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73" r="14393" b="11335"/>
          <a:stretch/>
        </p:blipFill>
        <p:spPr bwMode="auto">
          <a:xfrm>
            <a:off x="7148900" y="1860143"/>
            <a:ext cx="4546227" cy="358789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E5DFA9C-4AFC-4A41-9776-F75143272E31}"/>
              </a:ext>
            </a:extLst>
          </p:cNvPr>
          <p:cNvSpPr/>
          <p:nvPr/>
        </p:nvSpPr>
        <p:spPr>
          <a:xfrm>
            <a:off x="5077392" y="6394970"/>
            <a:ext cx="7114608"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Stutt and Siva-</a:t>
            </a:r>
            <a:r>
              <a:rPr lang="en-US" sz="2000" dirty="0" err="1">
                <a:ln w="0"/>
                <a:solidFill>
                  <a:schemeClr val="bg2">
                    <a:lumMod val="50000"/>
                  </a:schemeClr>
                </a:solidFill>
                <a:latin typeface="Helvetica" panose="020B0604020202020204" pitchFamily="34" charset="0"/>
                <a:cs typeface="Helvetica" panose="020B0604020202020204" pitchFamily="34" charset="0"/>
              </a:rPr>
              <a:t>Jothy</a:t>
            </a:r>
            <a:r>
              <a:rPr lang="en-US" sz="2000" dirty="0">
                <a:ln w="0"/>
                <a:solidFill>
                  <a:schemeClr val="bg2">
                    <a:lumMod val="50000"/>
                  </a:schemeClr>
                </a:solidFill>
                <a:latin typeface="Helvetica" panose="020B0604020202020204" pitchFamily="34" charset="0"/>
                <a:cs typeface="Helvetica" panose="020B0604020202020204" pitchFamily="34" charset="0"/>
              </a:rPr>
              <a:t> (2001), Reinhardt and Siva-</a:t>
            </a:r>
            <a:r>
              <a:rPr lang="en-US" sz="2000" dirty="0" err="1">
                <a:ln w="0"/>
                <a:solidFill>
                  <a:schemeClr val="bg2">
                    <a:lumMod val="50000"/>
                  </a:schemeClr>
                </a:solidFill>
                <a:latin typeface="Helvetica" panose="020B0604020202020204" pitchFamily="34" charset="0"/>
                <a:cs typeface="Helvetica" panose="020B0604020202020204" pitchFamily="34" charset="0"/>
              </a:rPr>
              <a:t>Jothy</a:t>
            </a:r>
            <a:r>
              <a:rPr lang="en-US" sz="2000" dirty="0">
                <a:ln w="0"/>
                <a:solidFill>
                  <a:schemeClr val="bg2">
                    <a:lumMod val="50000"/>
                  </a:schemeClr>
                </a:solidFill>
                <a:latin typeface="Helvetica" panose="020B0604020202020204" pitchFamily="34" charset="0"/>
                <a:cs typeface="Helvetica" panose="020B0604020202020204" pitchFamily="34" charset="0"/>
              </a:rPr>
              <a:t> (2007)  </a:t>
            </a:r>
          </a:p>
        </p:txBody>
      </p:sp>
      <p:sp>
        <p:nvSpPr>
          <p:cNvPr id="6" name="TextBox 5">
            <a:extLst>
              <a:ext uri="{FF2B5EF4-FFF2-40B4-BE49-F238E27FC236}">
                <a16:creationId xmlns:a16="http://schemas.microsoft.com/office/drawing/2014/main" id="{DEF4F1C6-12AF-448E-8C43-7DBA5C501E54}"/>
              </a:ext>
            </a:extLst>
          </p:cNvPr>
          <p:cNvSpPr txBox="1"/>
          <p:nvPr/>
        </p:nvSpPr>
        <p:spPr>
          <a:xfrm>
            <a:off x="415059" y="2961591"/>
            <a:ext cx="6409111" cy="954107"/>
          </a:xfrm>
          <a:prstGeom prst="rect">
            <a:avLst/>
          </a:prstGeom>
          <a:noFill/>
        </p:spPr>
        <p:txBody>
          <a:bodyPr wrap="square">
            <a:spAutoFit/>
          </a:bodyPr>
          <a:lstStyle/>
          <a:p>
            <a:pPr algn="ctr"/>
            <a:r>
              <a:rPr lang="en-CA" sz="2800" dirty="0">
                <a:latin typeface="Helvetica" panose="020B0604020202020204" pitchFamily="34" charset="0"/>
                <a:cs typeface="Helvetica" panose="020B0604020202020204" pitchFamily="34" charset="0"/>
              </a:rPr>
              <a:t>Bed bugs reproduce via obligate </a:t>
            </a:r>
            <a:r>
              <a:rPr lang="en-CA" sz="2800" b="1" dirty="0">
                <a:latin typeface="Helvetica" panose="020B0604020202020204" pitchFamily="34" charset="0"/>
                <a:cs typeface="Helvetica" panose="020B0604020202020204" pitchFamily="34" charset="0"/>
              </a:rPr>
              <a:t>traumatic insemination</a:t>
            </a:r>
          </a:p>
        </p:txBody>
      </p:sp>
      <p:sp>
        <p:nvSpPr>
          <p:cNvPr id="7" name="Content Placeholder 2">
            <a:extLst>
              <a:ext uri="{FF2B5EF4-FFF2-40B4-BE49-F238E27FC236}">
                <a16:creationId xmlns:a16="http://schemas.microsoft.com/office/drawing/2014/main" id="{86DDD111-6F5B-4E5F-9295-4EFC73A39A01}"/>
              </a:ext>
            </a:extLst>
          </p:cNvPr>
          <p:cNvSpPr txBox="1">
            <a:spLocks/>
          </p:cNvSpPr>
          <p:nvPr/>
        </p:nvSpPr>
        <p:spPr>
          <a:xfrm>
            <a:off x="129064" y="228041"/>
            <a:ext cx="9075895" cy="57010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3200" dirty="0">
                <a:latin typeface="Helvetica" panose="020B0604020202020204" pitchFamily="34" charset="0"/>
                <a:cs typeface="Helvetica" panose="020B0604020202020204" pitchFamily="34" charset="0"/>
              </a:rPr>
              <a:t>Bed bugs as a model organism for sexual conflict</a:t>
            </a:r>
          </a:p>
        </p:txBody>
      </p:sp>
    </p:spTree>
    <p:extLst>
      <p:ext uri="{BB962C8B-B14F-4D97-AF65-F5344CB8AC3E}">
        <p14:creationId xmlns:p14="http://schemas.microsoft.com/office/powerpoint/2010/main" val="395917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83F09A1-C5E4-44ED-A24E-1BC594F82BAB}"/>
              </a:ext>
            </a:extLst>
          </p:cNvPr>
          <p:cNvGrpSpPr/>
          <p:nvPr/>
        </p:nvGrpSpPr>
        <p:grpSpPr>
          <a:xfrm>
            <a:off x="104173" y="1577288"/>
            <a:ext cx="6927065" cy="4243690"/>
            <a:chOff x="4224395" y="1031025"/>
            <a:chExt cx="7983185" cy="4412921"/>
          </a:xfrm>
        </p:grpSpPr>
        <p:pic>
          <p:nvPicPr>
            <p:cNvPr id="6" name="Picture 5" descr="No description available.">
              <a:extLst>
                <a:ext uri="{FF2B5EF4-FFF2-40B4-BE49-F238E27FC236}">
                  <a16:creationId xmlns:a16="http://schemas.microsoft.com/office/drawing/2014/main" id="{52CAA001-39BA-4741-819C-B819B4C23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8280" y="1031025"/>
              <a:ext cx="5135130" cy="441292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92257BB5-8CB5-4C2F-89AF-9E2D0B3CC4C5}"/>
                </a:ext>
              </a:extLst>
            </p:cNvPr>
            <p:cNvGrpSpPr/>
            <p:nvPr/>
          </p:nvGrpSpPr>
          <p:grpSpPr>
            <a:xfrm>
              <a:off x="4224395" y="2721882"/>
              <a:ext cx="7983185" cy="1248196"/>
              <a:chOff x="1920868" y="2763956"/>
              <a:chExt cx="7983185" cy="1248196"/>
            </a:xfrm>
          </p:grpSpPr>
          <p:grpSp>
            <p:nvGrpSpPr>
              <p:cNvPr id="8" name="Group 7">
                <a:extLst>
                  <a:ext uri="{FF2B5EF4-FFF2-40B4-BE49-F238E27FC236}">
                    <a16:creationId xmlns:a16="http://schemas.microsoft.com/office/drawing/2014/main" id="{4CB57569-EFAB-495F-BC60-9186B11DA663}"/>
                  </a:ext>
                </a:extLst>
              </p:cNvPr>
              <p:cNvGrpSpPr/>
              <p:nvPr/>
            </p:nvGrpSpPr>
            <p:grpSpPr>
              <a:xfrm>
                <a:off x="1920868" y="2763956"/>
                <a:ext cx="7983185" cy="1248196"/>
                <a:chOff x="1920868" y="2763956"/>
                <a:chExt cx="7983185" cy="1248196"/>
              </a:xfrm>
            </p:grpSpPr>
            <p:sp>
              <p:nvSpPr>
                <p:cNvPr id="10" name="TextBox 9">
                  <a:extLst>
                    <a:ext uri="{FF2B5EF4-FFF2-40B4-BE49-F238E27FC236}">
                      <a16:creationId xmlns:a16="http://schemas.microsoft.com/office/drawing/2014/main" id="{3304F485-3B3B-4970-B770-80EDD7F877E0}"/>
                    </a:ext>
                  </a:extLst>
                </p:cNvPr>
                <p:cNvSpPr txBox="1"/>
                <p:nvPr/>
              </p:nvSpPr>
              <p:spPr>
                <a:xfrm>
                  <a:off x="1920868" y="2763956"/>
                  <a:ext cx="2053086" cy="1248196"/>
                </a:xfrm>
                <a:prstGeom prst="rect">
                  <a:avLst/>
                </a:prstGeom>
                <a:noFill/>
              </p:spPr>
              <p:txBody>
                <a:bodyPr wrap="square" rtlCol="0">
                  <a:spAutoFit/>
                </a:bodyPr>
                <a:lstStyle/>
                <a:p>
                  <a:pPr algn="ctr"/>
                  <a:r>
                    <a:rPr lang="en-CA" sz="2400" dirty="0">
                      <a:latin typeface="Helvetica" panose="020B0604020202020204" pitchFamily="34" charset="0"/>
                      <a:cs typeface="Helvetica" panose="020B0604020202020204" pitchFamily="34" charset="0"/>
                    </a:rPr>
                    <a:t>Heated blood </a:t>
                  </a:r>
                  <a:br>
                    <a:rPr lang="en-CA" sz="2400" dirty="0">
                      <a:latin typeface="Helvetica" panose="020B0604020202020204" pitchFamily="34" charset="0"/>
                      <a:cs typeface="Helvetica" panose="020B0604020202020204" pitchFamily="34" charset="0"/>
                    </a:rPr>
                  </a:br>
                  <a:r>
                    <a:rPr lang="en-CA" sz="2400" dirty="0">
                      <a:latin typeface="Helvetica" panose="020B0604020202020204" pitchFamily="34" charset="0"/>
                      <a:cs typeface="Helvetica" panose="020B0604020202020204" pitchFamily="34" charset="0"/>
                    </a:rPr>
                    <a:t>source</a:t>
                  </a:r>
                </a:p>
              </p:txBody>
            </p:sp>
            <p:grpSp>
              <p:nvGrpSpPr>
                <p:cNvPr id="11" name="Group 10">
                  <a:extLst>
                    <a:ext uri="{FF2B5EF4-FFF2-40B4-BE49-F238E27FC236}">
                      <a16:creationId xmlns:a16="http://schemas.microsoft.com/office/drawing/2014/main" id="{F9BA5D58-329A-43FE-99B2-A217C0F5A128}"/>
                    </a:ext>
                  </a:extLst>
                </p:cNvPr>
                <p:cNvGrpSpPr/>
                <p:nvPr/>
              </p:nvGrpSpPr>
              <p:grpSpPr>
                <a:xfrm>
                  <a:off x="6872295" y="3086726"/>
                  <a:ext cx="1551973" cy="701754"/>
                  <a:chOff x="6872295" y="3086726"/>
                  <a:chExt cx="1551973" cy="701754"/>
                </a:xfrm>
              </p:grpSpPr>
              <p:cxnSp>
                <p:nvCxnSpPr>
                  <p:cNvPr id="13" name="Straight Connector 12">
                    <a:extLst>
                      <a:ext uri="{FF2B5EF4-FFF2-40B4-BE49-F238E27FC236}">
                        <a16:creationId xmlns:a16="http://schemas.microsoft.com/office/drawing/2014/main" id="{41AEC9CA-4DB3-4965-8303-4CEDD7D0C400}"/>
                      </a:ext>
                    </a:extLst>
                  </p:cNvPr>
                  <p:cNvCxnSpPr>
                    <a:cxnSpLocks/>
                  </p:cNvCxnSpPr>
                  <p:nvPr/>
                </p:nvCxnSpPr>
                <p:spPr>
                  <a:xfrm>
                    <a:off x="7559532" y="3086726"/>
                    <a:ext cx="675520" cy="263545"/>
                  </a:xfrm>
                  <a:prstGeom prst="line">
                    <a:avLst/>
                  </a:prstGeom>
                  <a:ln w="28575"/>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ECB003F3-596A-4342-891F-2CD28A85FD58}"/>
                      </a:ext>
                    </a:extLst>
                  </p:cNvPr>
                  <p:cNvCxnSpPr>
                    <a:cxnSpLocks/>
                  </p:cNvCxnSpPr>
                  <p:nvPr/>
                </p:nvCxnSpPr>
                <p:spPr>
                  <a:xfrm flipV="1">
                    <a:off x="6872295" y="3350271"/>
                    <a:ext cx="1362758" cy="438209"/>
                  </a:xfrm>
                  <a:prstGeom prst="line">
                    <a:avLst/>
                  </a:prstGeom>
                  <a:ln w="28575"/>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85ECAC7D-1249-4C9E-B3C3-E23C7E2AF9CB}"/>
                      </a:ext>
                    </a:extLst>
                  </p:cNvPr>
                  <p:cNvCxnSpPr>
                    <a:cxnSpLocks/>
                  </p:cNvCxnSpPr>
                  <p:nvPr/>
                </p:nvCxnSpPr>
                <p:spPr>
                  <a:xfrm>
                    <a:off x="8231860" y="3353481"/>
                    <a:ext cx="192408" cy="0"/>
                  </a:xfrm>
                  <a:prstGeom prst="line">
                    <a:avLst/>
                  </a:prstGeom>
                  <a:ln w="28575"/>
                </p:spPr>
                <p:style>
                  <a:lnRef idx="3">
                    <a:schemeClr val="dk1"/>
                  </a:lnRef>
                  <a:fillRef idx="0">
                    <a:schemeClr val="dk1"/>
                  </a:fillRef>
                  <a:effectRef idx="2">
                    <a:schemeClr val="dk1"/>
                  </a:effectRef>
                  <a:fontRef idx="minor">
                    <a:schemeClr val="tx1"/>
                  </a:fontRef>
                </p:style>
              </p:cxnSp>
            </p:grpSp>
            <p:sp>
              <p:nvSpPr>
                <p:cNvPr id="12" name="TextBox 11">
                  <a:extLst>
                    <a:ext uri="{FF2B5EF4-FFF2-40B4-BE49-F238E27FC236}">
                      <a16:creationId xmlns:a16="http://schemas.microsoft.com/office/drawing/2014/main" id="{2AD750CB-C4DB-43C0-B35E-42170C68B83F}"/>
                    </a:ext>
                  </a:extLst>
                </p:cNvPr>
                <p:cNvSpPr txBox="1"/>
                <p:nvPr/>
              </p:nvSpPr>
              <p:spPr>
                <a:xfrm>
                  <a:off x="8388813" y="3086726"/>
                  <a:ext cx="1515240" cy="480075"/>
                </a:xfrm>
                <a:prstGeom prst="rect">
                  <a:avLst/>
                </a:prstGeom>
                <a:noFill/>
              </p:spPr>
              <p:txBody>
                <a:bodyPr wrap="none" rtlCol="0">
                  <a:spAutoFit/>
                </a:bodyPr>
                <a:lstStyle/>
                <a:p>
                  <a:r>
                    <a:rPr lang="en-CA" sz="2400" dirty="0">
                      <a:latin typeface="Helvetica" panose="020B0604020202020204" pitchFamily="34" charset="0"/>
                      <a:cs typeface="Helvetica" panose="020B0604020202020204" pitchFamily="34" charset="0"/>
                    </a:rPr>
                    <a:t>Shelters</a:t>
                  </a:r>
                </a:p>
              </p:txBody>
            </p:sp>
          </p:grpSp>
          <p:cxnSp>
            <p:nvCxnSpPr>
              <p:cNvPr id="9" name="Straight Connector 8">
                <a:extLst>
                  <a:ext uri="{FF2B5EF4-FFF2-40B4-BE49-F238E27FC236}">
                    <a16:creationId xmlns:a16="http://schemas.microsoft.com/office/drawing/2014/main" id="{F866B314-C77E-43E3-8C18-E61CA2FD267C}"/>
                  </a:ext>
                </a:extLst>
              </p:cNvPr>
              <p:cNvCxnSpPr>
                <a:cxnSpLocks/>
              </p:cNvCxnSpPr>
              <p:nvPr/>
            </p:nvCxnSpPr>
            <p:spPr>
              <a:xfrm flipH="1">
                <a:off x="3482114" y="3385534"/>
                <a:ext cx="1155940" cy="0"/>
              </a:xfrm>
              <a:prstGeom prst="line">
                <a:avLst/>
              </a:prstGeom>
              <a:ln w="28575"/>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A9D6E812-10A5-481A-8F4F-98F65DEF3589}"/>
              </a:ext>
            </a:extLst>
          </p:cNvPr>
          <p:cNvSpPr txBox="1"/>
          <p:nvPr/>
        </p:nvSpPr>
        <p:spPr>
          <a:xfrm>
            <a:off x="293614" y="242194"/>
            <a:ext cx="11509695" cy="1077218"/>
          </a:xfrm>
          <a:prstGeom prst="rect">
            <a:avLst/>
          </a:prstGeom>
          <a:noFill/>
        </p:spPr>
        <p:txBody>
          <a:bodyPr wrap="square" rtlCol="0">
            <a:spAutoFit/>
          </a:bodyPr>
          <a:lstStyle/>
          <a:p>
            <a:pPr algn="ctr"/>
            <a:r>
              <a:rPr lang="en-US" sz="3200" dirty="0">
                <a:latin typeface="Helvetica" panose="020B0604020202020204" pitchFamily="34" charset="0"/>
                <a:cs typeface="Helvetica" panose="020B0604020202020204" pitchFamily="34" charset="0"/>
              </a:rPr>
              <a:t>We developed a semi-naturalistic arena to study potential female social responses to sexual conflict</a:t>
            </a:r>
            <a:endParaRPr lang="en-CA" sz="3200" dirty="0">
              <a:latin typeface="Helvetica" panose="020B0604020202020204" pitchFamily="34" charset="0"/>
              <a:cs typeface="Helvetica" panose="020B0604020202020204" pitchFamily="34" charset="0"/>
            </a:endParaRPr>
          </a:p>
        </p:txBody>
      </p:sp>
      <p:pic>
        <p:nvPicPr>
          <p:cNvPr id="17" name="Picture 16">
            <a:extLst>
              <a:ext uri="{FF2B5EF4-FFF2-40B4-BE49-F238E27FC236}">
                <a16:creationId xmlns:a16="http://schemas.microsoft.com/office/drawing/2014/main" id="{7468FBA0-3FB3-8E40-A755-354D7FCCFE4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273949" y="1627518"/>
            <a:ext cx="4016416" cy="4025790"/>
          </a:xfrm>
          <a:prstGeom prst="rect">
            <a:avLst/>
          </a:prstGeom>
          <a:ln w="19050">
            <a:solidFill>
              <a:schemeClr val="tx1"/>
            </a:solidFill>
          </a:ln>
        </p:spPr>
      </p:pic>
      <p:sp>
        <p:nvSpPr>
          <p:cNvPr id="18" name="TextBox 17">
            <a:extLst>
              <a:ext uri="{FF2B5EF4-FFF2-40B4-BE49-F238E27FC236}">
                <a16:creationId xmlns:a16="http://schemas.microsoft.com/office/drawing/2014/main" id="{3F3BE7CF-A472-D910-EFEE-EB088263F8BB}"/>
              </a:ext>
            </a:extLst>
          </p:cNvPr>
          <p:cNvSpPr txBox="1"/>
          <p:nvPr/>
        </p:nvSpPr>
        <p:spPr>
          <a:xfrm>
            <a:off x="293614" y="5956976"/>
            <a:ext cx="8773657" cy="461665"/>
          </a:xfrm>
          <a:prstGeom prst="rect">
            <a:avLst/>
          </a:prstGeom>
          <a:noFill/>
        </p:spPr>
        <p:txBody>
          <a:bodyPr wrap="square">
            <a:spAutoFit/>
          </a:bodyPr>
          <a:lstStyle/>
          <a:p>
            <a:r>
              <a:rPr lang="en-US" sz="2400" dirty="0">
                <a:latin typeface="Helvetica" panose="020B0604020202020204" pitchFamily="34" charset="0"/>
                <a:cs typeface="Helvetica" panose="020B0604020202020204" pitchFamily="34" charset="0"/>
              </a:rPr>
              <a:t>Six groups of 12 males and 12 females for six days each</a:t>
            </a:r>
            <a:endParaRPr lang="en-CA" sz="2400" dirty="0">
              <a:latin typeface="Helvetica" panose="020B0604020202020204" pitchFamily="34" charset="0"/>
              <a:cs typeface="Helvetica" panose="020B0604020202020204" pitchFamily="34" charset="0"/>
            </a:endParaRPr>
          </a:p>
        </p:txBody>
      </p:sp>
      <p:sp>
        <p:nvSpPr>
          <p:cNvPr id="19" name="Rectangle 18">
            <a:extLst>
              <a:ext uri="{FF2B5EF4-FFF2-40B4-BE49-F238E27FC236}">
                <a16:creationId xmlns:a16="http://schemas.microsoft.com/office/drawing/2014/main" id="{E26DDE9B-ABBC-4D56-29D4-9DF0EFFA3F12}"/>
              </a:ext>
            </a:extLst>
          </p:cNvPr>
          <p:cNvSpPr/>
          <p:nvPr/>
        </p:nvSpPr>
        <p:spPr>
          <a:xfrm>
            <a:off x="9067270" y="6330511"/>
            <a:ext cx="3124729" cy="400110"/>
          </a:xfrm>
          <a:prstGeom prst="rect">
            <a:avLst/>
          </a:prstGeom>
        </p:spPr>
        <p:txBody>
          <a:bodyPr wrap="square">
            <a:spAutoFit/>
          </a:bodyPr>
          <a:lstStyle/>
          <a:p>
            <a:r>
              <a:rPr lang="en-US" sz="2000" dirty="0">
                <a:ln w="0"/>
                <a:solidFill>
                  <a:schemeClr val="bg2">
                    <a:lumMod val="50000"/>
                  </a:schemeClr>
                </a:solidFill>
                <a:latin typeface="Helvetica" panose="020B0604020202020204" pitchFamily="34" charset="0"/>
                <a:cs typeface="Helvetica" panose="020B0604020202020204" pitchFamily="34" charset="0"/>
              </a:rPr>
              <a:t>Yan and Dukas (in press)</a:t>
            </a:r>
          </a:p>
        </p:txBody>
      </p:sp>
    </p:spTree>
    <p:extLst>
      <p:ext uri="{BB962C8B-B14F-4D97-AF65-F5344CB8AC3E}">
        <p14:creationId xmlns:p14="http://schemas.microsoft.com/office/powerpoint/2010/main" val="355619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CF1FDB23-156E-C98D-614A-5A8ED96999F3}"/>
              </a:ext>
            </a:extLst>
          </p:cNvPr>
          <p:cNvSpPr txBox="1">
            <a:spLocks/>
          </p:cNvSpPr>
          <p:nvPr/>
        </p:nvSpPr>
        <p:spPr>
          <a:xfrm>
            <a:off x="0" y="228041"/>
            <a:ext cx="4218317" cy="57010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3200" dirty="0">
                <a:latin typeface="Helvetica" panose="020B0604020202020204" pitchFamily="34" charset="0"/>
                <a:cs typeface="Helvetica" panose="020B0604020202020204" pitchFamily="34" charset="0"/>
              </a:rPr>
              <a:t>2 vs 12 shelter</a:t>
            </a:r>
          </a:p>
        </p:txBody>
      </p:sp>
    </p:spTree>
    <p:extLst>
      <p:ext uri="{BB962C8B-B14F-4D97-AF65-F5344CB8AC3E}">
        <p14:creationId xmlns:p14="http://schemas.microsoft.com/office/powerpoint/2010/main" val="195004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54520E1-5138-253A-FF0F-D9CB4AA65940}"/>
              </a:ext>
            </a:extLst>
          </p:cNvPr>
          <p:cNvSpPr txBox="1">
            <a:spLocks/>
          </p:cNvSpPr>
          <p:nvPr/>
        </p:nvSpPr>
        <p:spPr>
          <a:xfrm>
            <a:off x="-86266" y="184909"/>
            <a:ext cx="3476445" cy="57010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3200" dirty="0">
                <a:latin typeface="Helvetica" panose="020B0604020202020204" pitchFamily="34" charset="0"/>
                <a:cs typeface="Helvetica" panose="020B0604020202020204" pitchFamily="34" charset="0"/>
              </a:rPr>
              <a:t>Predictions x 2</a:t>
            </a:r>
          </a:p>
        </p:txBody>
      </p:sp>
    </p:spTree>
    <p:extLst>
      <p:ext uri="{BB962C8B-B14F-4D97-AF65-F5344CB8AC3E}">
        <p14:creationId xmlns:p14="http://schemas.microsoft.com/office/powerpoint/2010/main" val="12778076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TotalTime>
  <Words>1746</Words>
  <Application>Microsoft Office PowerPoint</Application>
  <PresentationFormat>Widescreen</PresentationFormat>
  <Paragraphs>136</Paragraphs>
  <Slides>30</Slides>
  <Notes>17</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6" baseType="lpstr">
      <vt:lpstr>Arial</vt:lpstr>
      <vt:lpstr>Calibri</vt:lpstr>
      <vt:lpstr>Calibri Light</vt:lpstr>
      <vt:lpstr>Helvetica</vt:lpstr>
      <vt:lpstr>Office Theme</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Janice Yan</dc:creator>
  <cp:lastModifiedBy>Janice Yan</cp:lastModifiedBy>
  <cp:revision>2</cp:revision>
  <dcterms:created xsi:type="dcterms:W3CDTF">2022-07-06T19:56:37Z</dcterms:created>
  <dcterms:modified xsi:type="dcterms:W3CDTF">2022-07-07T01:36:17Z</dcterms:modified>
</cp:coreProperties>
</file>